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83" r:id="rId3"/>
    <p:sldId id="284" r:id="rId4"/>
    <p:sldId id="285" r:id="rId5"/>
    <p:sldId id="271" r:id="rId6"/>
    <p:sldId id="280" r:id="rId7"/>
    <p:sldId id="281" r:id="rId8"/>
    <p:sldId id="297" r:id="rId9"/>
    <p:sldId id="293" r:id="rId10"/>
    <p:sldId id="274" r:id="rId11"/>
    <p:sldId id="282" r:id="rId12"/>
    <p:sldId id="306" r:id="rId13"/>
    <p:sldId id="275" r:id="rId14"/>
    <p:sldId id="294" r:id="rId15"/>
    <p:sldId id="291" r:id="rId16"/>
    <p:sldId id="304" r:id="rId17"/>
    <p:sldId id="287" r:id="rId18"/>
    <p:sldId id="295" r:id="rId19"/>
    <p:sldId id="278" r:id="rId20"/>
    <p:sldId id="288" r:id="rId21"/>
    <p:sldId id="298" r:id="rId22"/>
    <p:sldId id="302" r:id="rId23"/>
    <p:sldId id="299" r:id="rId24"/>
    <p:sldId id="30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61" autoAdjust="0"/>
    <p:restoredTop sz="49216"/>
  </p:normalViewPr>
  <p:slideViewPr>
    <p:cSldViewPr snapToGrid="0" snapToObjects="1">
      <p:cViewPr>
        <p:scale>
          <a:sx n="43" d="100"/>
          <a:sy n="43" d="100"/>
        </p:scale>
        <p:origin x="1920" y="360"/>
      </p:cViewPr>
      <p:guideLst/>
    </p:cSldViewPr>
  </p:slideViewPr>
  <p:notesTextViewPr>
    <p:cViewPr>
      <p:scale>
        <a:sx n="65" d="100"/>
        <a:sy n="65"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7F0F68-6E71-4F6C-B682-250BF46D41DD}"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US"/>
        </a:p>
      </dgm:t>
    </dgm:pt>
    <dgm:pt modelId="{F5681987-7E06-44C8-9077-BA29B3A7A0E1}">
      <dgm:prSet/>
      <dgm:spPr/>
      <dgm:t>
        <a:bodyPr/>
        <a:lstStyle/>
        <a:p>
          <a:r>
            <a:rPr lang="en-US"/>
            <a:t>Aims</a:t>
          </a:r>
        </a:p>
      </dgm:t>
    </dgm:pt>
    <dgm:pt modelId="{C2D16726-3B43-41BD-83A6-A17C436C4578}" type="parTrans" cxnId="{773D1AC9-A563-4834-8DCE-1FBA6FB1DC0B}">
      <dgm:prSet/>
      <dgm:spPr/>
      <dgm:t>
        <a:bodyPr/>
        <a:lstStyle/>
        <a:p>
          <a:endParaRPr lang="en-US"/>
        </a:p>
      </dgm:t>
    </dgm:pt>
    <dgm:pt modelId="{8DA89489-0DF6-4306-9C80-7D85B59CA5E4}" type="sibTrans" cxnId="{773D1AC9-A563-4834-8DCE-1FBA6FB1DC0B}">
      <dgm:prSet/>
      <dgm:spPr/>
      <dgm:t>
        <a:bodyPr/>
        <a:lstStyle/>
        <a:p>
          <a:endParaRPr lang="en-US"/>
        </a:p>
      </dgm:t>
    </dgm:pt>
    <dgm:pt modelId="{C7C788A1-0574-4A20-858F-46C3F3356590}">
      <dgm:prSet custT="1"/>
      <dgm:spPr/>
      <dgm:t>
        <a:bodyPr/>
        <a:lstStyle/>
        <a:p>
          <a:pPr>
            <a:lnSpc>
              <a:spcPct val="150000"/>
            </a:lnSpc>
          </a:pPr>
          <a:r>
            <a:rPr lang="en-US" sz="3600" dirty="0"/>
            <a:t>Explore acceptability of proposed RCT designs </a:t>
          </a:r>
        </a:p>
      </dgm:t>
    </dgm:pt>
    <dgm:pt modelId="{A5D79879-8469-4F8A-AB4F-215F877C27E2}" type="parTrans" cxnId="{36A44C0A-4EB1-47A0-BAA3-0AB1E8548F99}">
      <dgm:prSet/>
      <dgm:spPr/>
      <dgm:t>
        <a:bodyPr/>
        <a:lstStyle/>
        <a:p>
          <a:endParaRPr lang="en-US"/>
        </a:p>
      </dgm:t>
    </dgm:pt>
    <dgm:pt modelId="{A92ACE14-9EC6-477C-A49B-579403973073}" type="sibTrans" cxnId="{36A44C0A-4EB1-47A0-BAA3-0AB1E8548F99}">
      <dgm:prSet/>
      <dgm:spPr/>
      <dgm:t>
        <a:bodyPr/>
        <a:lstStyle/>
        <a:p>
          <a:endParaRPr lang="en-US"/>
        </a:p>
      </dgm:t>
    </dgm:pt>
    <dgm:pt modelId="{48A856C1-1445-485E-92A1-3F08B53AEBFF}">
      <dgm:prSet custT="1"/>
      <dgm:spPr/>
      <dgm:t>
        <a:bodyPr/>
        <a:lstStyle/>
        <a:p>
          <a:pPr>
            <a:lnSpc>
              <a:spcPct val="150000"/>
            </a:lnSpc>
          </a:pPr>
          <a:r>
            <a:rPr lang="en-US" sz="3600" dirty="0"/>
            <a:t>Identify potential barriers to RCT conduct</a:t>
          </a:r>
        </a:p>
      </dgm:t>
    </dgm:pt>
    <dgm:pt modelId="{7B4D0CEC-0AE5-4565-910B-60033175EE86}" type="parTrans" cxnId="{C59FC536-0233-4580-9DA0-D4B58DFF01E7}">
      <dgm:prSet/>
      <dgm:spPr/>
      <dgm:t>
        <a:bodyPr/>
        <a:lstStyle/>
        <a:p>
          <a:endParaRPr lang="en-US"/>
        </a:p>
      </dgm:t>
    </dgm:pt>
    <dgm:pt modelId="{192C29CD-59A7-4767-8782-F0A8AE1C9D4D}" type="sibTrans" cxnId="{C59FC536-0233-4580-9DA0-D4B58DFF01E7}">
      <dgm:prSet/>
      <dgm:spPr/>
      <dgm:t>
        <a:bodyPr/>
        <a:lstStyle/>
        <a:p>
          <a:endParaRPr lang="en-US"/>
        </a:p>
      </dgm:t>
    </dgm:pt>
    <dgm:pt modelId="{8B43CDB6-0889-4D35-A3E3-C74FA96205BF}">
      <dgm:prSet custT="1"/>
      <dgm:spPr/>
      <dgm:t>
        <a:bodyPr/>
        <a:lstStyle/>
        <a:p>
          <a:pPr>
            <a:lnSpc>
              <a:spcPct val="150000"/>
            </a:lnSpc>
          </a:pPr>
          <a:r>
            <a:rPr lang="en-US" sz="3600" dirty="0"/>
            <a:t>Inform design of a large-scale pragmatic RCT</a:t>
          </a:r>
        </a:p>
      </dgm:t>
    </dgm:pt>
    <dgm:pt modelId="{8C213421-6204-4914-A90E-FA37D0D60673}" type="parTrans" cxnId="{9DCD3B54-4E29-4536-B8A1-69007BA9C747}">
      <dgm:prSet/>
      <dgm:spPr/>
      <dgm:t>
        <a:bodyPr/>
        <a:lstStyle/>
        <a:p>
          <a:endParaRPr lang="en-US"/>
        </a:p>
      </dgm:t>
    </dgm:pt>
    <dgm:pt modelId="{12043DC1-A176-4590-8ABE-CAD883B0B4DA}" type="sibTrans" cxnId="{9DCD3B54-4E29-4536-B8A1-69007BA9C747}">
      <dgm:prSet/>
      <dgm:spPr/>
      <dgm:t>
        <a:bodyPr/>
        <a:lstStyle/>
        <a:p>
          <a:endParaRPr lang="en-US"/>
        </a:p>
      </dgm:t>
    </dgm:pt>
    <dgm:pt modelId="{1E638666-A9CE-A340-860E-1F4098EE0ADB}" type="pres">
      <dgm:prSet presAssocID="{C07F0F68-6E71-4F6C-B682-250BF46D41DD}" presName="linear" presStyleCnt="0">
        <dgm:presLayoutVars>
          <dgm:dir/>
          <dgm:animLvl val="lvl"/>
          <dgm:resizeHandles val="exact"/>
        </dgm:presLayoutVars>
      </dgm:prSet>
      <dgm:spPr/>
      <dgm:t>
        <a:bodyPr/>
        <a:lstStyle/>
        <a:p>
          <a:endParaRPr lang="en-US"/>
        </a:p>
      </dgm:t>
    </dgm:pt>
    <dgm:pt modelId="{45D5B9B9-6493-8540-8ED1-F1FA63CADAA5}" type="pres">
      <dgm:prSet presAssocID="{F5681987-7E06-44C8-9077-BA29B3A7A0E1}" presName="parentLin" presStyleCnt="0"/>
      <dgm:spPr/>
    </dgm:pt>
    <dgm:pt modelId="{65DCCCCC-D8E0-5142-A1E6-EA7229DB3CE3}" type="pres">
      <dgm:prSet presAssocID="{F5681987-7E06-44C8-9077-BA29B3A7A0E1}" presName="parentLeftMargin" presStyleLbl="node1" presStyleIdx="0" presStyleCnt="1"/>
      <dgm:spPr/>
      <dgm:t>
        <a:bodyPr/>
        <a:lstStyle/>
        <a:p>
          <a:endParaRPr lang="en-US"/>
        </a:p>
      </dgm:t>
    </dgm:pt>
    <dgm:pt modelId="{C73FAC32-F488-A04F-A9C2-3F727DFDE2B8}" type="pres">
      <dgm:prSet presAssocID="{F5681987-7E06-44C8-9077-BA29B3A7A0E1}" presName="parentText" presStyleLbl="node1" presStyleIdx="0" presStyleCnt="1" custScaleY="79797">
        <dgm:presLayoutVars>
          <dgm:chMax val="0"/>
          <dgm:bulletEnabled val="1"/>
        </dgm:presLayoutVars>
      </dgm:prSet>
      <dgm:spPr/>
      <dgm:t>
        <a:bodyPr/>
        <a:lstStyle/>
        <a:p>
          <a:endParaRPr lang="en-US"/>
        </a:p>
      </dgm:t>
    </dgm:pt>
    <dgm:pt modelId="{9409D9B6-5E73-AA43-8EB0-0279071094EC}" type="pres">
      <dgm:prSet presAssocID="{F5681987-7E06-44C8-9077-BA29B3A7A0E1}" presName="negativeSpace" presStyleCnt="0"/>
      <dgm:spPr/>
    </dgm:pt>
    <dgm:pt modelId="{8905AB38-9562-7B4F-9688-02A139387FD9}" type="pres">
      <dgm:prSet presAssocID="{F5681987-7E06-44C8-9077-BA29B3A7A0E1}" presName="childText" presStyleLbl="conFgAcc1" presStyleIdx="0" presStyleCnt="1">
        <dgm:presLayoutVars>
          <dgm:bulletEnabled val="1"/>
        </dgm:presLayoutVars>
      </dgm:prSet>
      <dgm:spPr/>
      <dgm:t>
        <a:bodyPr/>
        <a:lstStyle/>
        <a:p>
          <a:endParaRPr lang="en-US"/>
        </a:p>
      </dgm:t>
    </dgm:pt>
  </dgm:ptLst>
  <dgm:cxnLst>
    <dgm:cxn modelId="{E417952F-E08A-6F48-96E8-50E7D9A53135}" type="presOf" srcId="{48A856C1-1445-485E-92A1-3F08B53AEBFF}" destId="{8905AB38-9562-7B4F-9688-02A139387FD9}" srcOrd="0" destOrd="1" presId="urn:microsoft.com/office/officeart/2005/8/layout/list1"/>
    <dgm:cxn modelId="{3B72ECE0-9450-7F4B-AD4A-3795EA3F36F1}" type="presOf" srcId="{C07F0F68-6E71-4F6C-B682-250BF46D41DD}" destId="{1E638666-A9CE-A340-860E-1F4098EE0ADB}" srcOrd="0" destOrd="0" presId="urn:microsoft.com/office/officeart/2005/8/layout/list1"/>
    <dgm:cxn modelId="{773D1AC9-A563-4834-8DCE-1FBA6FB1DC0B}" srcId="{C07F0F68-6E71-4F6C-B682-250BF46D41DD}" destId="{F5681987-7E06-44C8-9077-BA29B3A7A0E1}" srcOrd="0" destOrd="0" parTransId="{C2D16726-3B43-41BD-83A6-A17C436C4578}" sibTransId="{8DA89489-0DF6-4306-9C80-7D85B59CA5E4}"/>
    <dgm:cxn modelId="{D86D3497-9BD9-5F4C-B0D5-880F5DB081C8}" type="presOf" srcId="{F5681987-7E06-44C8-9077-BA29B3A7A0E1}" destId="{C73FAC32-F488-A04F-A9C2-3F727DFDE2B8}" srcOrd="1" destOrd="0" presId="urn:microsoft.com/office/officeart/2005/8/layout/list1"/>
    <dgm:cxn modelId="{FEC00962-CA63-F247-A29E-932067DD81E3}" type="presOf" srcId="{C7C788A1-0574-4A20-858F-46C3F3356590}" destId="{8905AB38-9562-7B4F-9688-02A139387FD9}" srcOrd="0" destOrd="0" presId="urn:microsoft.com/office/officeart/2005/8/layout/list1"/>
    <dgm:cxn modelId="{77321E4C-8C26-2D42-9C7A-2AF233AC300C}" type="presOf" srcId="{8B43CDB6-0889-4D35-A3E3-C74FA96205BF}" destId="{8905AB38-9562-7B4F-9688-02A139387FD9}" srcOrd="0" destOrd="2" presId="urn:microsoft.com/office/officeart/2005/8/layout/list1"/>
    <dgm:cxn modelId="{9DCD3B54-4E29-4536-B8A1-69007BA9C747}" srcId="{F5681987-7E06-44C8-9077-BA29B3A7A0E1}" destId="{8B43CDB6-0889-4D35-A3E3-C74FA96205BF}" srcOrd="2" destOrd="0" parTransId="{8C213421-6204-4914-A90E-FA37D0D60673}" sibTransId="{12043DC1-A176-4590-8ABE-CAD883B0B4DA}"/>
    <dgm:cxn modelId="{C59FC536-0233-4580-9DA0-D4B58DFF01E7}" srcId="{F5681987-7E06-44C8-9077-BA29B3A7A0E1}" destId="{48A856C1-1445-485E-92A1-3F08B53AEBFF}" srcOrd="1" destOrd="0" parTransId="{7B4D0CEC-0AE5-4565-910B-60033175EE86}" sibTransId="{192C29CD-59A7-4767-8782-F0A8AE1C9D4D}"/>
    <dgm:cxn modelId="{36A44C0A-4EB1-47A0-BAA3-0AB1E8548F99}" srcId="{F5681987-7E06-44C8-9077-BA29B3A7A0E1}" destId="{C7C788A1-0574-4A20-858F-46C3F3356590}" srcOrd="0" destOrd="0" parTransId="{A5D79879-8469-4F8A-AB4F-215F877C27E2}" sibTransId="{A92ACE14-9EC6-477C-A49B-579403973073}"/>
    <dgm:cxn modelId="{D3B805DD-F4CE-BF44-B925-0D34B0999BA6}" type="presOf" srcId="{F5681987-7E06-44C8-9077-BA29B3A7A0E1}" destId="{65DCCCCC-D8E0-5142-A1E6-EA7229DB3CE3}" srcOrd="0" destOrd="0" presId="urn:microsoft.com/office/officeart/2005/8/layout/list1"/>
    <dgm:cxn modelId="{E34173F3-8CF4-A446-8594-ECEE7896DF8A}" type="presParOf" srcId="{1E638666-A9CE-A340-860E-1F4098EE0ADB}" destId="{45D5B9B9-6493-8540-8ED1-F1FA63CADAA5}" srcOrd="0" destOrd="0" presId="urn:microsoft.com/office/officeart/2005/8/layout/list1"/>
    <dgm:cxn modelId="{EDD5F932-0A3D-3549-8904-F7B07BE209F5}" type="presParOf" srcId="{45D5B9B9-6493-8540-8ED1-F1FA63CADAA5}" destId="{65DCCCCC-D8E0-5142-A1E6-EA7229DB3CE3}" srcOrd="0" destOrd="0" presId="urn:microsoft.com/office/officeart/2005/8/layout/list1"/>
    <dgm:cxn modelId="{5BEC9913-2437-FC49-BDAF-1CB23230D8D1}" type="presParOf" srcId="{45D5B9B9-6493-8540-8ED1-F1FA63CADAA5}" destId="{C73FAC32-F488-A04F-A9C2-3F727DFDE2B8}" srcOrd="1" destOrd="0" presId="urn:microsoft.com/office/officeart/2005/8/layout/list1"/>
    <dgm:cxn modelId="{D7879BF7-AEB2-3A48-983A-58404EEC6949}" type="presParOf" srcId="{1E638666-A9CE-A340-860E-1F4098EE0ADB}" destId="{9409D9B6-5E73-AA43-8EB0-0279071094EC}" srcOrd="1" destOrd="0" presId="urn:microsoft.com/office/officeart/2005/8/layout/list1"/>
    <dgm:cxn modelId="{C24607D6-6370-314D-B810-7D158F35BA18}" type="presParOf" srcId="{1E638666-A9CE-A340-860E-1F4098EE0ADB}" destId="{8905AB38-9562-7B4F-9688-02A139387FD9}"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5AB38-9562-7B4F-9688-02A139387FD9}">
      <dsp:nvSpPr>
        <dsp:cNvPr id="0" name=""/>
        <dsp:cNvSpPr/>
      </dsp:nvSpPr>
      <dsp:spPr>
        <a:xfrm>
          <a:off x="0" y="420714"/>
          <a:ext cx="10515600" cy="392332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978916" rIns="816127" bIns="256032" numCol="1" spcCol="1270" anchor="t" anchorCtr="0">
          <a:noAutofit/>
        </a:bodyPr>
        <a:lstStyle/>
        <a:p>
          <a:pPr marL="285750" lvl="1" indent="-285750" algn="l" defTabSz="1600200">
            <a:lnSpc>
              <a:spcPct val="150000"/>
            </a:lnSpc>
            <a:spcBef>
              <a:spcPct val="0"/>
            </a:spcBef>
            <a:spcAft>
              <a:spcPct val="15000"/>
            </a:spcAft>
            <a:buChar char="•"/>
          </a:pPr>
          <a:r>
            <a:rPr lang="en-US" sz="3600" kern="1200" dirty="0"/>
            <a:t>Explore acceptability of proposed RCT designs </a:t>
          </a:r>
        </a:p>
        <a:p>
          <a:pPr marL="285750" lvl="1" indent="-285750" algn="l" defTabSz="1600200">
            <a:lnSpc>
              <a:spcPct val="150000"/>
            </a:lnSpc>
            <a:spcBef>
              <a:spcPct val="0"/>
            </a:spcBef>
            <a:spcAft>
              <a:spcPct val="15000"/>
            </a:spcAft>
            <a:buChar char="•"/>
          </a:pPr>
          <a:r>
            <a:rPr lang="en-US" sz="3600" kern="1200" dirty="0"/>
            <a:t>Identify potential barriers to RCT conduct</a:t>
          </a:r>
        </a:p>
        <a:p>
          <a:pPr marL="285750" lvl="1" indent="-285750" algn="l" defTabSz="1600200">
            <a:lnSpc>
              <a:spcPct val="150000"/>
            </a:lnSpc>
            <a:spcBef>
              <a:spcPct val="0"/>
            </a:spcBef>
            <a:spcAft>
              <a:spcPct val="15000"/>
            </a:spcAft>
            <a:buChar char="•"/>
          </a:pPr>
          <a:r>
            <a:rPr lang="en-US" sz="3600" kern="1200" dirty="0"/>
            <a:t>Inform design of a large-scale pragmatic RCT</a:t>
          </a:r>
        </a:p>
      </dsp:txBody>
      <dsp:txXfrm>
        <a:off x="0" y="420714"/>
        <a:ext cx="10515600" cy="3923325"/>
      </dsp:txXfrm>
    </dsp:sp>
    <dsp:sp modelId="{C73FAC32-F488-A04F-A9C2-3F727DFDE2B8}">
      <dsp:nvSpPr>
        <dsp:cNvPr id="0" name=""/>
        <dsp:cNvSpPr/>
      </dsp:nvSpPr>
      <dsp:spPr>
        <a:xfrm>
          <a:off x="525780" y="7298"/>
          <a:ext cx="7360920" cy="110713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2089150">
            <a:lnSpc>
              <a:spcPct val="90000"/>
            </a:lnSpc>
            <a:spcBef>
              <a:spcPct val="0"/>
            </a:spcBef>
            <a:spcAft>
              <a:spcPct val="35000"/>
            </a:spcAft>
          </a:pPr>
          <a:r>
            <a:rPr lang="en-US" sz="4700" kern="1200"/>
            <a:t>Aims</a:t>
          </a:r>
        </a:p>
      </dsp:txBody>
      <dsp:txXfrm>
        <a:off x="579826" y="61344"/>
        <a:ext cx="7252828" cy="99904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C46852-B917-A64B-8109-677FC5B21511}" type="datetimeFigureOut">
              <a:rPr lang="en-US" smtClean="0"/>
              <a:t>5/19/19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554B4-8797-5147-9F2A-F97617272C2E}" type="slidenum">
              <a:rPr lang="en-US" smtClean="0"/>
              <a:t>‹#›</a:t>
            </a:fld>
            <a:endParaRPr lang="en-US"/>
          </a:p>
        </p:txBody>
      </p:sp>
    </p:spTree>
    <p:extLst>
      <p:ext uri="{BB962C8B-B14F-4D97-AF65-F5344CB8AC3E}">
        <p14:creationId xmlns:p14="http://schemas.microsoft.com/office/powerpoint/2010/main" val="677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Thanks very much for the opportunity to present my work at the SCT meeting. My name is Gareth Davies, and I’m a junior doctor and have been working at the University of Bristol.</a:t>
            </a:r>
            <a:r>
              <a:rPr lang="en-GB" sz="1200" kern="1200" baseline="0" dirty="0" smtClean="0">
                <a:solidFill>
                  <a:schemeClr val="tx1"/>
                </a:solidFill>
                <a:effectLst/>
                <a:latin typeface="+mn-lt"/>
                <a:ea typeface="+mn-ea"/>
                <a:cs typeface="+mn-cs"/>
              </a:rPr>
              <a:t> I thought I’d start by acknowledging the slightly provocative title to this talk, I thought it might help get a few extra bums on seats, and admitting that I am an aspiring surgeon myself, hopefully just about to start the surgical training pathway.</a:t>
            </a:r>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a:t>
            </a:fld>
            <a:endParaRPr lang="en-US"/>
          </a:p>
        </p:txBody>
      </p:sp>
    </p:spTree>
    <p:extLst>
      <p:ext uri="{BB962C8B-B14F-4D97-AF65-F5344CB8AC3E}">
        <p14:creationId xmlns:p14="http://schemas.microsoft.com/office/powerpoint/2010/main" val="1730778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benefit of randomisation in minimising bias was not always understood.</a:t>
            </a:r>
            <a:r>
              <a:rPr lang="en-GB" sz="1200" kern="1200" baseline="0" dirty="0" smtClean="0">
                <a:solidFill>
                  <a:schemeClr val="tx1"/>
                </a:solidFill>
                <a:effectLst/>
                <a:latin typeface="+mn-lt"/>
                <a:ea typeface="+mn-ea"/>
                <a:cs typeface="+mn-cs"/>
              </a:rPr>
              <a:t> Some suggested </a:t>
            </a:r>
            <a:r>
              <a:rPr lang="en-GB" sz="1200" kern="1200" dirty="0" smtClean="0">
                <a:solidFill>
                  <a:schemeClr val="tx1"/>
                </a:solidFill>
                <a:effectLst/>
                <a:latin typeface="+mn-lt"/>
                <a:ea typeface="+mn-ea"/>
                <a:cs typeface="+mn-cs"/>
              </a:rPr>
              <a:t>the same levels of evidence could be achieved by prospective audit, and another</a:t>
            </a:r>
            <a:r>
              <a:rPr lang="en-GB" sz="1200" kern="1200" baseline="0" dirty="0" smtClean="0">
                <a:solidFill>
                  <a:schemeClr val="tx1"/>
                </a:solidFill>
                <a:effectLst/>
                <a:latin typeface="+mn-lt"/>
                <a:ea typeface="+mn-ea"/>
                <a:cs typeface="+mn-cs"/>
              </a:rPr>
              <a:t> t</a:t>
            </a:r>
            <a:r>
              <a:rPr lang="en-GB" sz="1200" kern="1200" dirty="0" smtClean="0">
                <a:solidFill>
                  <a:schemeClr val="tx1"/>
                </a:solidFill>
                <a:effectLst/>
                <a:latin typeface="+mn-lt"/>
                <a:ea typeface="+mn-ea"/>
                <a:cs typeface="+mn-cs"/>
              </a:rPr>
              <a:t>hat by designing an RCT we were attempting to re-invent the wheel.</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10</a:t>
            </a:fld>
            <a:endParaRPr lang="en-US"/>
          </a:p>
        </p:txBody>
      </p:sp>
    </p:spTree>
    <p:extLst>
      <p:ext uri="{BB962C8B-B14F-4D97-AF65-F5344CB8AC3E}">
        <p14:creationId xmlns:p14="http://schemas.microsoft.com/office/powerpoint/2010/main" val="615126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It</a:t>
            </a:r>
            <a:r>
              <a:rPr lang="en-GB" sz="1200" kern="1200" baseline="0" dirty="0" smtClean="0">
                <a:solidFill>
                  <a:schemeClr val="tx1"/>
                </a:solidFill>
                <a:effectLst/>
                <a:latin typeface="+mn-lt"/>
                <a:ea typeface="+mn-ea"/>
                <a:cs typeface="+mn-cs"/>
              </a:rPr>
              <a:t> was also highlighted that the variables present in surgery as a handcraft discipline would be so significant that they limit the value of any results from a trial. And often the concept of a pragmatic surgical trial was overlooked and not appreciated. </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11</a:t>
            </a:fld>
            <a:endParaRPr lang="en-US"/>
          </a:p>
        </p:txBody>
      </p:sp>
    </p:spTree>
    <p:extLst>
      <p:ext uri="{BB962C8B-B14F-4D97-AF65-F5344CB8AC3E}">
        <p14:creationId xmlns:p14="http://schemas.microsoft.com/office/powerpoint/2010/main" val="445581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And there were also descriptions of surgery as an </a:t>
            </a:r>
            <a:r>
              <a:rPr lang="en-GB" sz="1200" kern="1200" dirty="0" err="1" smtClean="0">
                <a:solidFill>
                  <a:schemeClr val="tx1"/>
                </a:solidFill>
                <a:effectLst/>
                <a:latin typeface="+mn-lt"/>
                <a:ea typeface="+mn-ea"/>
                <a:cs typeface="+mn-cs"/>
              </a:rPr>
              <a:t>artform</a:t>
            </a:r>
            <a:r>
              <a:rPr lang="en-GB" sz="1200" kern="1200" dirty="0" smtClean="0">
                <a:solidFill>
                  <a:schemeClr val="tx1"/>
                </a:solidFill>
                <a:effectLst/>
                <a:latin typeface="+mn-lt"/>
                <a:ea typeface="+mn-ea"/>
                <a:cs typeface="+mn-cs"/>
              </a:rPr>
              <a:t>, implying that the results of trials cannot be extrapolated to individual patients in front</a:t>
            </a:r>
            <a:r>
              <a:rPr lang="en-GB" sz="1200" kern="1200" baseline="0" dirty="0" smtClean="0">
                <a:solidFill>
                  <a:schemeClr val="tx1"/>
                </a:solidFill>
                <a:effectLst/>
                <a:latin typeface="+mn-lt"/>
                <a:ea typeface="+mn-ea"/>
                <a:cs typeface="+mn-cs"/>
              </a:rPr>
              <a:t> of you.</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12</a:t>
            </a:fld>
            <a:endParaRPr lang="en-US"/>
          </a:p>
        </p:txBody>
      </p:sp>
    </p:spTree>
    <p:extLst>
      <p:ext uri="{BB962C8B-B14F-4D97-AF65-F5344CB8AC3E}">
        <p14:creationId xmlns:p14="http://schemas.microsoft.com/office/powerpoint/2010/main" val="1316158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Even the idea of randomisation itself was seen as a negative aspect in some cases. These participants felt that randomisation hindered recruitment</a:t>
            </a:r>
            <a:r>
              <a:rPr lang="en-GB" sz="1200" kern="1200" baseline="0" dirty="0" smtClean="0">
                <a:solidFill>
                  <a:schemeClr val="tx1"/>
                </a:solidFill>
                <a:effectLst/>
                <a:latin typeface="+mn-lt"/>
                <a:ea typeface="+mn-ea"/>
                <a:cs typeface="+mn-cs"/>
              </a:rPr>
              <a:t> to any studies as it</a:t>
            </a:r>
            <a:r>
              <a:rPr lang="en-GB" sz="1200" kern="1200" dirty="0" smtClean="0">
                <a:solidFill>
                  <a:schemeClr val="tx1"/>
                </a:solidFill>
                <a:effectLst/>
                <a:latin typeface="+mn-lt"/>
                <a:ea typeface="+mn-ea"/>
                <a:cs typeface="+mn-cs"/>
              </a:rPr>
              <a:t> was akin to a computer deciding a patient’s treatment pathway which</a:t>
            </a:r>
            <a:r>
              <a:rPr lang="en-GB" sz="1200" kern="1200" baseline="0" dirty="0" smtClean="0">
                <a:solidFill>
                  <a:schemeClr val="tx1"/>
                </a:solidFill>
                <a:effectLst/>
                <a:latin typeface="+mn-lt"/>
                <a:ea typeface="+mn-ea"/>
                <a:cs typeface="+mn-cs"/>
              </a:rPr>
              <a:t> probably reflected</a:t>
            </a:r>
            <a:r>
              <a:rPr lang="en-GB" sz="1200" kern="1200" dirty="0" smtClean="0">
                <a:solidFill>
                  <a:schemeClr val="tx1"/>
                </a:solidFill>
                <a:effectLst/>
                <a:latin typeface="+mn-lt"/>
                <a:ea typeface="+mn-ea"/>
                <a:cs typeface="+mn-cs"/>
              </a:rPr>
              <a:t> the way these surgeons explained trial methodology to their patients. </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13</a:t>
            </a:fld>
            <a:endParaRPr lang="en-US"/>
          </a:p>
        </p:txBody>
      </p:sp>
    </p:spTree>
    <p:extLst>
      <p:ext uri="{BB962C8B-B14F-4D97-AF65-F5344CB8AC3E}">
        <p14:creationId xmlns:p14="http://schemas.microsoft.com/office/powerpoint/2010/main" val="313231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lack of equipoise within IBBR emerged as a common theme. </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14</a:t>
            </a:fld>
            <a:endParaRPr lang="en-US"/>
          </a:p>
        </p:txBody>
      </p:sp>
    </p:spTree>
    <p:extLst>
      <p:ext uri="{BB962C8B-B14F-4D97-AF65-F5344CB8AC3E}">
        <p14:creationId xmlns:p14="http://schemas.microsoft.com/office/powerpoint/2010/main" val="1865622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Many clinicians strongly favoured one operative technique over another, they had strongly held views that ‘they know the techniques are not equal, and that one is a lot better than the other’</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15</a:t>
            </a:fld>
            <a:endParaRPr lang="en-US"/>
          </a:p>
        </p:txBody>
      </p:sp>
    </p:spTree>
    <p:extLst>
      <p:ext uri="{BB962C8B-B14F-4D97-AF65-F5344CB8AC3E}">
        <p14:creationId xmlns:p14="http://schemas.microsoft.com/office/powerpoint/2010/main" val="620591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Similarly, surgeons commonly cited</a:t>
            </a:r>
            <a:r>
              <a:rPr lang="en-US" baseline="0" dirty="0" smtClean="0"/>
              <a:t> a lack of patient equipoise as a barrier to trial conduct</a:t>
            </a:r>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16</a:t>
            </a:fld>
            <a:endParaRPr lang="en-US"/>
          </a:p>
        </p:txBody>
      </p:sp>
    </p:spTree>
    <p:extLst>
      <p:ext uri="{BB962C8B-B14F-4D97-AF65-F5344CB8AC3E}">
        <p14:creationId xmlns:p14="http://schemas.microsoft.com/office/powerpoint/2010/main" val="835008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This lack of clinician equipoise was often based on non-randomised, single surgeon case series’ despite acknowledging the limited quality of this evidence.</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17</a:t>
            </a:fld>
            <a:endParaRPr lang="en-US"/>
          </a:p>
        </p:txBody>
      </p:sp>
    </p:spTree>
    <p:extLst>
      <p:ext uri="{BB962C8B-B14F-4D97-AF65-F5344CB8AC3E}">
        <p14:creationId xmlns:p14="http://schemas.microsoft.com/office/powerpoint/2010/main" val="1226878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This feeds well into the final theme that emerged, the underlying culture within surgery that opposes RCTs. </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18</a:t>
            </a:fld>
            <a:endParaRPr lang="en-US"/>
          </a:p>
        </p:txBody>
      </p:sp>
    </p:spTree>
    <p:extLst>
      <p:ext uri="{BB962C8B-B14F-4D97-AF65-F5344CB8AC3E}">
        <p14:creationId xmlns:p14="http://schemas.microsoft.com/office/powerpoint/2010/main" val="38358457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It became apparent that a lot of what guides surgical technique is not a sound evidence base, but in fact personal experience. This was well highlighted by one professional highlighting surgical training as an apprenticeship where you learn what works “in your hands”. </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19</a:t>
            </a:fld>
            <a:endParaRPr lang="en-US"/>
          </a:p>
        </p:txBody>
      </p:sp>
    </p:spTree>
    <p:extLst>
      <p:ext uri="{BB962C8B-B14F-4D97-AF65-F5344CB8AC3E}">
        <p14:creationId xmlns:p14="http://schemas.microsoft.com/office/powerpoint/2010/main" val="110476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My work is</a:t>
            </a:r>
            <a:r>
              <a:rPr lang="en-GB" sz="1200" kern="1200" baseline="0" dirty="0" smtClean="0">
                <a:solidFill>
                  <a:schemeClr val="tx1"/>
                </a:solidFill>
                <a:effectLst/>
                <a:latin typeface="+mn-lt"/>
                <a:ea typeface="+mn-ea"/>
                <a:cs typeface="+mn-cs"/>
              </a:rPr>
              <a:t> the result of a </a:t>
            </a:r>
            <a:r>
              <a:rPr lang="en-GB" sz="1200" kern="1200" baseline="0" dirty="0" err="1" smtClean="0">
                <a:solidFill>
                  <a:schemeClr val="tx1"/>
                </a:solidFill>
                <a:effectLst/>
                <a:latin typeface="+mn-lt"/>
                <a:ea typeface="+mn-ea"/>
                <a:cs typeface="+mn-cs"/>
              </a:rPr>
              <a:t>quaitative</a:t>
            </a:r>
            <a:r>
              <a:rPr lang="en-GB" sz="1200" kern="1200" baseline="0" dirty="0" smtClean="0">
                <a:solidFill>
                  <a:schemeClr val="tx1"/>
                </a:solidFill>
                <a:effectLst/>
                <a:latin typeface="+mn-lt"/>
                <a:ea typeface="+mn-ea"/>
                <a:cs typeface="+mn-cs"/>
              </a:rPr>
              <a:t> study I have undertaken in the field of </a:t>
            </a:r>
            <a:r>
              <a:rPr lang="en-GB" sz="1200" kern="1200" dirty="0" smtClean="0">
                <a:solidFill>
                  <a:schemeClr val="tx1"/>
                </a:solidFill>
                <a:effectLst/>
                <a:latin typeface="+mn-lt"/>
                <a:ea typeface="+mn-ea"/>
                <a:cs typeface="+mn-cs"/>
              </a:rPr>
              <a:t>IBBR, which is the most commonly offered reconstructive procedure in the UK for women who have had breast cancer and then undergone a mastectomy</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In recent years, practice has evolved significantly with widespread uptake of new surgical techniques that allow reconstruction in a single operation as opposed to traditional techniques that require two separate procedures, providing significant potential advantages for patients and healthcare providers</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Despite the rapid and widespread adoption of these techniques there is a lack of high quality outcome data world wide</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2</a:t>
            </a:fld>
            <a:endParaRPr lang="en-US"/>
          </a:p>
        </p:txBody>
      </p:sp>
    </p:spTree>
    <p:extLst>
      <p:ext uri="{BB962C8B-B14F-4D97-AF65-F5344CB8AC3E}">
        <p14:creationId xmlns:p14="http://schemas.microsoft.com/office/powerpoint/2010/main" val="6351005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Similarly it was felt that actually getting surgeons to change their habits was quite difficult. That they become ingrained in their ways and when they feel something is working for them it can be very difficult to change operative technique</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20</a:t>
            </a:fld>
            <a:endParaRPr lang="en-US"/>
          </a:p>
        </p:txBody>
      </p:sp>
    </p:spTree>
    <p:extLst>
      <p:ext uri="{BB962C8B-B14F-4D97-AF65-F5344CB8AC3E}">
        <p14:creationId xmlns:p14="http://schemas.microsoft.com/office/powerpoint/2010/main" val="601107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So as I’ve already mentioned lots of the opposition to RCTs in breast surgery revolved around these</a:t>
            </a:r>
            <a:r>
              <a:rPr lang="en-GB" sz="1200" kern="1200" baseline="0" dirty="0" smtClean="0">
                <a:solidFill>
                  <a:schemeClr val="tx1"/>
                </a:solidFill>
                <a:effectLst/>
                <a:latin typeface="+mn-lt"/>
                <a:ea typeface="+mn-ea"/>
                <a:cs typeface="+mn-cs"/>
              </a:rPr>
              <a:t> three main themes.</a:t>
            </a:r>
          </a:p>
          <a:p>
            <a:pPr lvl="1"/>
            <a:endParaRPr lang="en-GB"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Now, I realise I've painted</a:t>
            </a:r>
            <a:r>
              <a:rPr lang="en-GB" sz="1200" kern="1200" baseline="0" dirty="0" smtClean="0">
                <a:solidFill>
                  <a:schemeClr val="tx1"/>
                </a:solidFill>
                <a:effectLst/>
                <a:latin typeface="+mn-lt"/>
                <a:ea typeface="+mn-ea"/>
                <a:cs typeface="+mn-cs"/>
              </a:rPr>
              <a:t> a very gloomy picture here and I’m sure that some of you may have encountered much of this opposition yourself previously. This work in implant-based breast reconstruction has demonstrated that we possibly still have a long way to go to get full buy in from the surgical community before conducting a definitive trial.</a:t>
            </a:r>
            <a:endParaRPr lang="en-GB" sz="1200" kern="1200" dirty="0" smtClean="0">
              <a:solidFill>
                <a:schemeClr val="tx1"/>
              </a:solidFill>
              <a:effectLst/>
              <a:latin typeface="+mn-lt"/>
              <a:ea typeface="+mn-ea"/>
              <a:cs typeface="+mn-cs"/>
            </a:endParaRPr>
          </a:p>
          <a:p>
            <a:pPr lvl="1"/>
            <a:endParaRPr lang="en-GB" sz="1200" kern="1200" baseline="0" dirty="0" smtClean="0">
              <a:solidFill>
                <a:schemeClr val="tx1"/>
              </a:solidFill>
              <a:effectLst/>
              <a:latin typeface="+mn-lt"/>
              <a:ea typeface="+mn-ea"/>
              <a:cs typeface="+mn-cs"/>
            </a:endParaRPr>
          </a:p>
          <a:p>
            <a:pPr lvl="1"/>
            <a:r>
              <a:rPr lang="en-GB" sz="1200" kern="1200" baseline="0" dirty="0" smtClean="0">
                <a:solidFill>
                  <a:schemeClr val="tx1"/>
                </a:solidFill>
                <a:effectLst/>
                <a:latin typeface="+mn-lt"/>
                <a:ea typeface="+mn-ea"/>
                <a:cs typeface="+mn-cs"/>
              </a:rPr>
              <a:t>However, I think the first thing to say is that I have specifically focussed on the views of those opposed to the idea of a randomised trial, to try and illustrate the thoughts of that group, and these were in fact in the minority. I also want to say that these barriers aren't unique to this field, they have been encountered in many other complex surgical trials that have been conducted successfully and are certainly not insurmountable despite what some of these clinicians may feel!</a:t>
            </a:r>
          </a:p>
          <a:p>
            <a:pPr lvl="1"/>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21</a:t>
            </a:fld>
            <a:endParaRPr lang="en-US"/>
          </a:p>
        </p:txBody>
      </p:sp>
    </p:spTree>
    <p:extLst>
      <p:ext uri="{BB962C8B-B14F-4D97-AF65-F5344CB8AC3E}">
        <p14:creationId xmlns:p14="http://schemas.microsoft.com/office/powerpoint/2010/main" val="374047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I’d like to think that things are moving in the right direction and</a:t>
            </a:r>
            <a:r>
              <a:rPr lang="en-GB" sz="1200" kern="1200" baseline="0" dirty="0" smtClean="0">
                <a:solidFill>
                  <a:schemeClr val="tx1"/>
                </a:solidFill>
                <a:effectLst/>
                <a:latin typeface="+mn-lt"/>
                <a:ea typeface="+mn-ea"/>
                <a:cs typeface="+mn-cs"/>
              </a:rPr>
              <a:t> there is a lot of work being done to improve the conduct of surgical trials. </a:t>
            </a:r>
            <a:endParaRPr lang="en-GB" sz="1200" kern="1200" dirty="0" smtClean="0">
              <a:solidFill>
                <a:schemeClr val="tx1"/>
              </a:solidFill>
              <a:effectLst/>
              <a:latin typeface="+mn-lt"/>
              <a:ea typeface="+mn-ea"/>
              <a:cs typeface="+mn-cs"/>
            </a:endParaRP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You may have heard over</a:t>
            </a:r>
            <a:r>
              <a:rPr lang="en-GB" sz="1200" kern="1200" baseline="0" dirty="0" smtClean="0">
                <a:solidFill>
                  <a:schemeClr val="tx1"/>
                </a:solidFill>
                <a:effectLst/>
                <a:latin typeface="+mn-lt"/>
                <a:ea typeface="+mn-ea"/>
                <a:cs typeface="+mn-cs"/>
              </a:rPr>
              <a:t> the last couple of days of some of the fantastic work done by Professor Jenny Donovan’s Quintet research group also at the University of Bristol who have </a:t>
            </a:r>
            <a:r>
              <a:rPr lang="en-GB" sz="1200" kern="1200" dirty="0" smtClean="0">
                <a:solidFill>
                  <a:schemeClr val="tx1"/>
                </a:solidFill>
                <a:effectLst/>
                <a:latin typeface="+mn-lt"/>
                <a:ea typeface="+mn-ea"/>
                <a:cs typeface="+mn-cs"/>
              </a:rPr>
              <a:t>pioneered innovative ways to enhance and optimise recruitment to complex surgical trials. They have been involved in many successful complex surgical trials that were initially deemed not possible or that faced significant opposition.</a:t>
            </a:r>
            <a:r>
              <a:rPr lang="en-GB" sz="1200" kern="1200" baseline="0" dirty="0" smtClean="0">
                <a:solidFill>
                  <a:schemeClr val="tx1"/>
                </a:solidFill>
                <a:effectLst/>
                <a:latin typeface="+mn-lt"/>
                <a:ea typeface="+mn-ea"/>
                <a:cs typeface="+mn-cs"/>
              </a:rPr>
              <a:t> </a:t>
            </a:r>
          </a:p>
          <a:p>
            <a:pPr lvl="1"/>
            <a:endParaRPr lang="en-GB" sz="1200" kern="1200" baseline="0" dirty="0" smtClean="0">
              <a:solidFill>
                <a:schemeClr val="tx1"/>
              </a:solidFill>
              <a:effectLst/>
              <a:latin typeface="+mn-lt"/>
              <a:ea typeface="+mn-ea"/>
              <a:cs typeface="+mn-cs"/>
            </a:endParaRPr>
          </a:p>
          <a:p>
            <a:pPr lvl="1"/>
            <a:r>
              <a:rPr lang="en-GB" sz="1200" kern="1200" baseline="0" dirty="0" smtClean="0">
                <a:solidFill>
                  <a:schemeClr val="tx1"/>
                </a:solidFill>
                <a:effectLst/>
                <a:latin typeface="+mn-lt"/>
                <a:ea typeface="+mn-ea"/>
                <a:cs typeface="+mn-cs"/>
              </a:rPr>
              <a:t>And in the UK we also now have a network of surgical trials centres established by the Royal College of Surgeons of England, and there’s also a vast number of active Trainee Research </a:t>
            </a:r>
            <a:r>
              <a:rPr lang="en-GB" sz="1200" kern="1200" baseline="0" dirty="0" err="1" smtClean="0">
                <a:solidFill>
                  <a:schemeClr val="tx1"/>
                </a:solidFill>
                <a:effectLst/>
                <a:latin typeface="+mn-lt"/>
                <a:ea typeface="+mn-ea"/>
                <a:cs typeface="+mn-cs"/>
              </a:rPr>
              <a:t>Collaboratives</a:t>
            </a:r>
            <a:r>
              <a:rPr lang="en-GB" sz="1200" kern="1200" baseline="0" dirty="0" smtClean="0">
                <a:solidFill>
                  <a:schemeClr val="tx1"/>
                </a:solidFill>
                <a:effectLst/>
                <a:latin typeface="+mn-lt"/>
                <a:ea typeface="+mn-ea"/>
                <a:cs typeface="+mn-cs"/>
              </a:rPr>
              <a:t> that have had significant success demonstrating that the surgeons of the future are engaging in research and surgical trials. </a:t>
            </a:r>
          </a:p>
        </p:txBody>
      </p:sp>
      <p:sp>
        <p:nvSpPr>
          <p:cNvPr id="4" name="Slide Number Placeholder 3"/>
          <p:cNvSpPr>
            <a:spLocks noGrp="1"/>
          </p:cNvSpPr>
          <p:nvPr>
            <p:ph type="sldNum" sz="quarter" idx="10"/>
          </p:nvPr>
        </p:nvSpPr>
        <p:spPr/>
        <p:txBody>
          <a:bodyPr/>
          <a:lstStyle/>
          <a:p>
            <a:fld id="{2A8554B4-8797-5147-9F2A-F97617272C2E}" type="slidenum">
              <a:rPr lang="en-US" smtClean="0"/>
              <a:t>22</a:t>
            </a:fld>
            <a:endParaRPr lang="en-US"/>
          </a:p>
        </p:txBody>
      </p:sp>
    </p:spTree>
    <p:extLst>
      <p:ext uri="{BB962C8B-B14F-4D97-AF65-F5344CB8AC3E}">
        <p14:creationId xmlns:p14="http://schemas.microsoft.com/office/powerpoint/2010/main" val="15803774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I’d like to think that things are moving in the right</a:t>
            </a:r>
            <a:r>
              <a:rPr lang="en-GB" sz="1200" kern="1200" baseline="0" dirty="0" smtClean="0">
                <a:solidFill>
                  <a:schemeClr val="tx1"/>
                </a:solidFill>
                <a:effectLst/>
                <a:latin typeface="+mn-lt"/>
                <a:ea typeface="+mn-ea"/>
                <a:cs typeface="+mn-cs"/>
              </a:rPr>
              <a:t> direction and </a:t>
            </a:r>
            <a:r>
              <a:rPr lang="en-GB" sz="1200" kern="1200" dirty="0" smtClean="0">
                <a:solidFill>
                  <a:schemeClr val="tx1"/>
                </a:solidFill>
                <a:effectLst/>
                <a:latin typeface="+mn-lt"/>
                <a:ea typeface="+mn-ea"/>
                <a:cs typeface="+mn-cs"/>
              </a:rPr>
              <a:t>I just wanted to leave you with some of the more positive comments to prove that the future of clinical trials is not all negative and there is some hope!</a:t>
            </a:r>
          </a:p>
          <a:p>
            <a:pPr lvl="1"/>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23</a:t>
            </a:fld>
            <a:endParaRPr lang="en-US"/>
          </a:p>
        </p:txBody>
      </p:sp>
    </p:spTree>
    <p:extLst>
      <p:ext uri="{BB962C8B-B14F-4D97-AF65-F5344CB8AC3E}">
        <p14:creationId xmlns:p14="http://schemas.microsoft.com/office/powerpoint/2010/main" val="145265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24</a:t>
            </a:fld>
            <a:endParaRPr lang="en-US"/>
          </a:p>
        </p:txBody>
      </p:sp>
    </p:spTree>
    <p:extLst>
      <p:ext uri="{BB962C8B-B14F-4D97-AF65-F5344CB8AC3E}">
        <p14:creationId xmlns:p14="http://schemas.microsoft.com/office/powerpoint/2010/main" val="12195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This need for high quality evidence led to the design of the iBRA study. This 4 phase study aims to explore the feasibility, design, and conduct of a pragmatic RCT comparing the effectiveness of novel-approaches to IBBR.</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My work represents the 3</a:t>
            </a:r>
            <a:r>
              <a:rPr lang="en-GB" sz="1200" kern="1200" baseline="30000" dirty="0" smtClean="0">
                <a:solidFill>
                  <a:schemeClr val="tx1"/>
                </a:solidFill>
                <a:effectLst/>
                <a:latin typeface="+mn-lt"/>
                <a:ea typeface="+mn-ea"/>
                <a:cs typeface="+mn-cs"/>
              </a:rPr>
              <a:t>rd</a:t>
            </a:r>
            <a:r>
              <a:rPr lang="en-GB" sz="1200" kern="1200" dirty="0" smtClean="0">
                <a:solidFill>
                  <a:schemeClr val="tx1"/>
                </a:solidFill>
                <a:effectLst/>
                <a:latin typeface="+mn-lt"/>
                <a:ea typeface="+mn-ea"/>
                <a:cs typeface="+mn-cs"/>
              </a:rPr>
              <a:t> phase of the study, and…</a:t>
            </a:r>
          </a:p>
          <a:p>
            <a:endParaRPr lang="en-US" dirty="0" smtClean="0"/>
          </a:p>
          <a:p>
            <a:pPr lvl="1"/>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3</a:t>
            </a:fld>
            <a:endParaRPr lang="en-US"/>
          </a:p>
        </p:txBody>
      </p:sp>
    </p:spTree>
    <p:extLst>
      <p:ext uri="{BB962C8B-B14F-4D97-AF65-F5344CB8AC3E}">
        <p14:creationId xmlns:p14="http://schemas.microsoft.com/office/powerpoint/2010/main" val="1141991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My aims were to explore the acceptability of various proposed RCT designs, to investigate possible barriers to RCT participation in the field and to explore how these challenges may be overcome, and hopefully finally to help inform the design of a definitive trial.</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4</a:t>
            </a:fld>
            <a:endParaRPr lang="en-US"/>
          </a:p>
        </p:txBody>
      </p:sp>
    </p:spTree>
    <p:extLst>
      <p:ext uri="{BB962C8B-B14F-4D97-AF65-F5344CB8AC3E}">
        <p14:creationId xmlns:p14="http://schemas.microsoft.com/office/powerpoint/2010/main" val="300779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Semi-structured telephone interviews with 31 clinicians involved in IBBR – primarily breast surgeons but also plastic surgeons performing these reconstructions and nurse specialists involved in the patients’ care</a:t>
            </a:r>
            <a:endParaRPr lang="en-GB"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Interviews transcribed verbatim &amp; data </a:t>
            </a:r>
            <a:r>
              <a:rPr lang="en-US" sz="1200" kern="1200" dirty="0" err="1" smtClean="0">
                <a:solidFill>
                  <a:schemeClr val="tx1"/>
                </a:solidFill>
                <a:effectLst/>
                <a:latin typeface="+mn-lt"/>
                <a:ea typeface="+mn-ea"/>
                <a:cs typeface="+mn-cs"/>
              </a:rPr>
              <a:t>analysed</a:t>
            </a:r>
            <a:r>
              <a:rPr lang="en-US" sz="1200" kern="1200" dirty="0" smtClean="0">
                <a:solidFill>
                  <a:schemeClr val="tx1"/>
                </a:solidFill>
                <a:effectLst/>
                <a:latin typeface="+mn-lt"/>
                <a:ea typeface="+mn-ea"/>
                <a:cs typeface="+mn-cs"/>
              </a:rPr>
              <a:t> thematically (constant comparative technique)</a:t>
            </a:r>
            <a:endParaRPr lang="en-GB"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Sampling, data collection, &amp; analysis all undertaken iteratively and concurrently until data saturation achieved</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5</a:t>
            </a:fld>
            <a:endParaRPr lang="en-US"/>
          </a:p>
        </p:txBody>
      </p:sp>
    </p:spTree>
    <p:extLst>
      <p:ext uri="{BB962C8B-B14F-4D97-AF65-F5344CB8AC3E}">
        <p14:creationId xmlns:p14="http://schemas.microsoft.com/office/powerpoint/2010/main" val="664519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A key finding was that overall the vast majority of participants acknowledged the paucity of evidence in the field and the need for high quality evidence. They identified that there was an important question that we needed to answer.</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Similarly when speaking in general terms RCTs were almost universally identified as providing the gold-standard of evidence</a:t>
            </a:r>
          </a:p>
          <a:p>
            <a:pPr lvl="1"/>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6</a:t>
            </a:fld>
            <a:endParaRPr lang="en-US"/>
          </a:p>
        </p:txBody>
      </p:sp>
    </p:spTree>
    <p:extLst>
      <p:ext uri="{BB962C8B-B14F-4D97-AF65-F5344CB8AC3E}">
        <p14:creationId xmlns:p14="http://schemas.microsoft.com/office/powerpoint/2010/main" val="2092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Having said this, not everybody was supportive of the idea of an RCT in IBBR. Around a third of participants did not feel an RCT in the field was appropriate, achievable, or necessary. I’m really going to focus down on this cohort to try and illustrate what it transpired that the key barriers to trial implementation were,</a:t>
            </a:r>
            <a:r>
              <a:rPr lang="en-GB" sz="1200" kern="1200" baseline="0" dirty="0" smtClean="0">
                <a:solidFill>
                  <a:schemeClr val="tx1"/>
                </a:solidFill>
                <a:effectLst/>
                <a:latin typeface="+mn-lt"/>
                <a:ea typeface="+mn-ea"/>
                <a:cs typeface="+mn-cs"/>
              </a:rPr>
              <a:t> and possibly how this can be overcome.</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7</a:t>
            </a:fld>
            <a:endParaRPr lang="en-US"/>
          </a:p>
        </p:txBody>
      </p:sp>
    </p:spTree>
    <p:extLst>
      <p:ext uri="{BB962C8B-B14F-4D97-AF65-F5344CB8AC3E}">
        <p14:creationId xmlns:p14="http://schemas.microsoft.com/office/powerpoint/2010/main" val="1537923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Much of the opposition revolved around three key themes; a limited appreciation of the value of RCTs, a lack of equipoise, and a culture within surgery that opposes trials and research more generally and I will discuss each of these in turn. </a:t>
            </a:r>
          </a:p>
          <a:p>
            <a:endParaRPr lang="en-US" dirty="0"/>
          </a:p>
        </p:txBody>
      </p:sp>
      <p:sp>
        <p:nvSpPr>
          <p:cNvPr id="4" name="Slide Number Placeholder 3"/>
          <p:cNvSpPr>
            <a:spLocks noGrp="1"/>
          </p:cNvSpPr>
          <p:nvPr>
            <p:ph type="sldNum" sz="quarter" idx="10"/>
          </p:nvPr>
        </p:nvSpPr>
        <p:spPr/>
        <p:txBody>
          <a:bodyPr/>
          <a:lstStyle/>
          <a:p>
            <a:fld id="{2A8554B4-8797-5147-9F2A-F97617272C2E}" type="slidenum">
              <a:rPr lang="en-US" smtClean="0"/>
              <a:t>8</a:t>
            </a:fld>
            <a:endParaRPr lang="en-US"/>
          </a:p>
        </p:txBody>
      </p:sp>
    </p:spTree>
    <p:extLst>
      <p:ext uri="{BB962C8B-B14F-4D97-AF65-F5344CB8AC3E}">
        <p14:creationId xmlns:p14="http://schemas.microsoft.com/office/powerpoint/2010/main" val="765341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kern="1200" dirty="0" smtClean="0">
                <a:solidFill>
                  <a:schemeClr val="tx1"/>
                </a:solidFill>
                <a:effectLst/>
                <a:latin typeface="+mn-lt"/>
                <a:ea typeface="+mn-ea"/>
                <a:cs typeface="+mn-cs"/>
              </a:rPr>
              <a:t>So looking first of all at this limited appreciation of the value of randomised trials, despite initially stating that they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provided the highest levels of evidence, some participants made it quite clear they did not fully appreciate the value of these over other study types.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A8554B4-8797-5147-9F2A-F97617272C2E}" type="slidenum">
              <a:rPr lang="en-US" smtClean="0"/>
              <a:t>9</a:t>
            </a:fld>
            <a:endParaRPr lang="en-US"/>
          </a:p>
        </p:txBody>
      </p:sp>
    </p:spTree>
    <p:extLst>
      <p:ext uri="{BB962C8B-B14F-4D97-AF65-F5344CB8AC3E}">
        <p14:creationId xmlns:p14="http://schemas.microsoft.com/office/powerpoint/2010/main" val="1811331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3147096-CB92-8342-954A-B28B7BD983BB}" type="datetimeFigureOut">
              <a:rPr lang="en-US" smtClean="0"/>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515219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47096-CB92-8342-954A-B28B7BD983BB}" type="datetimeFigureOut">
              <a:rPr lang="en-US" smtClean="0"/>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1946922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47096-CB92-8342-954A-B28B7BD983BB}" type="datetimeFigureOut">
              <a:rPr lang="en-US" smtClean="0"/>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72275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47096-CB92-8342-954A-B28B7BD983BB}" type="datetimeFigureOut">
              <a:rPr lang="en-US" smtClean="0"/>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64629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47096-CB92-8342-954A-B28B7BD983BB}" type="datetimeFigureOut">
              <a:rPr lang="en-US" smtClean="0"/>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23023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147096-CB92-8342-954A-B28B7BD983BB}" type="datetimeFigureOut">
              <a:rPr lang="en-US" smtClean="0"/>
              <a:t>5/19/19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187396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147096-CB92-8342-954A-B28B7BD983BB}" type="datetimeFigureOut">
              <a:rPr lang="en-US" smtClean="0"/>
              <a:t>5/19/19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74105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147096-CB92-8342-954A-B28B7BD983BB}" type="datetimeFigureOut">
              <a:rPr lang="en-US" smtClean="0"/>
              <a:t>5/19/19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171746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47096-CB92-8342-954A-B28B7BD983BB}" type="datetimeFigureOut">
              <a:rPr lang="en-US" smtClean="0"/>
              <a:t>5/19/19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110652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147096-CB92-8342-954A-B28B7BD983BB}" type="datetimeFigureOut">
              <a:rPr lang="en-US" smtClean="0"/>
              <a:t>5/19/19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107862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147096-CB92-8342-954A-B28B7BD983BB}" type="datetimeFigureOut">
              <a:rPr lang="en-US" smtClean="0"/>
              <a:t>5/19/19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251CC-2953-0F4D-AC7E-C4E5771A5BE8}" type="slidenum">
              <a:rPr lang="en-US" smtClean="0"/>
              <a:t>‹#›</a:t>
            </a:fld>
            <a:endParaRPr lang="en-US"/>
          </a:p>
        </p:txBody>
      </p:sp>
    </p:spTree>
    <p:extLst>
      <p:ext uri="{BB962C8B-B14F-4D97-AF65-F5344CB8AC3E}">
        <p14:creationId xmlns:p14="http://schemas.microsoft.com/office/powerpoint/2010/main" val="3704024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47096-CB92-8342-954A-B28B7BD983BB}" type="datetimeFigureOut">
              <a:rPr lang="en-US" smtClean="0"/>
              <a:t>5/19/19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251CC-2953-0F4D-AC7E-C4E5771A5BE8}" type="slidenum">
              <a:rPr lang="en-US" smtClean="0"/>
              <a:t>‹#›</a:t>
            </a:fld>
            <a:endParaRPr lang="en-US"/>
          </a:p>
        </p:txBody>
      </p:sp>
    </p:spTree>
    <p:extLst>
      <p:ext uri="{BB962C8B-B14F-4D97-AF65-F5344CB8AC3E}">
        <p14:creationId xmlns:p14="http://schemas.microsoft.com/office/powerpoint/2010/main" val="683744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jpg"/><Relationship Id="rId5" Type="http://schemas.openxmlformats.org/officeDocument/2006/relationships/image" Target="../media/image3.jpg"/><Relationship Id="rId6" Type="http://schemas.openxmlformats.org/officeDocument/2006/relationships/image" Target="../media/image4.png"/><Relationship Id="rId7" Type="http://schemas.openxmlformats.org/officeDocument/2006/relationships/image" Target="../media/image5.jpg"/><Relationship Id="rId8" Type="http://schemas.openxmlformats.org/officeDocument/2006/relationships/image" Target="../media/image6.jpeg"/><Relationship Id="rId9"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1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9.jp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jpg"/><Relationship Id="rId7"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C0B27210-D0CA-4654-B3E3-9ABB4F178E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746628" y="869559"/>
            <a:ext cx="4645250" cy="2889114"/>
          </a:xfrm>
        </p:spPr>
        <p:txBody>
          <a:bodyPr anchor="b">
            <a:normAutofit/>
          </a:bodyPr>
          <a:lstStyle/>
          <a:p>
            <a:pPr algn="l"/>
            <a:r>
              <a:rPr lang="en-US" sz="3300" dirty="0">
                <a:solidFill>
                  <a:schemeClr val="bg1"/>
                </a:solidFill>
              </a:rPr>
              <a:t>Surgeons’ lack of understanding of levels of evidence and trial methodology is a major barrier to RCTs in breast surgery.</a:t>
            </a:r>
          </a:p>
        </p:txBody>
      </p:sp>
      <p:sp>
        <p:nvSpPr>
          <p:cNvPr id="3" name="Subtitle 2"/>
          <p:cNvSpPr>
            <a:spLocks noGrp="1"/>
          </p:cNvSpPr>
          <p:nvPr>
            <p:ph type="subTitle" idx="1"/>
          </p:nvPr>
        </p:nvSpPr>
        <p:spPr>
          <a:xfrm>
            <a:off x="6746626" y="4134666"/>
            <a:ext cx="5021303" cy="1147863"/>
          </a:xfrm>
        </p:spPr>
        <p:txBody>
          <a:bodyPr anchor="t">
            <a:normAutofit/>
          </a:bodyPr>
          <a:lstStyle/>
          <a:p>
            <a:pPr algn="l"/>
            <a:r>
              <a:rPr lang="en-US" sz="2800" b="1" dirty="0">
                <a:solidFill>
                  <a:schemeClr val="bg1"/>
                </a:solidFill>
              </a:rPr>
              <a:t>G. Davies</a:t>
            </a:r>
            <a:r>
              <a:rPr lang="en-US" sz="2000" dirty="0">
                <a:solidFill>
                  <a:schemeClr val="bg1"/>
                </a:solidFill>
              </a:rPr>
              <a:t>, N. Mills, C. Holcombe, S. Potter</a:t>
            </a:r>
          </a:p>
        </p:txBody>
      </p:sp>
      <p:sp>
        <p:nvSpPr>
          <p:cNvPr id="20" name="Freeform: Shape 19">
            <a:extLst>
              <a:ext uri="{FF2B5EF4-FFF2-40B4-BE49-F238E27FC236}">
                <a16:creationId xmlns="" xmlns:a16="http://schemas.microsoft.com/office/drawing/2014/main" id="{1DB7C82F-AB7E-4F0C-B829-FA1B9C41518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 xmlns:a16="http://schemas.microsoft.com/office/drawing/2014/main" id="{70B66945-4967-4040-926D-DCA44313CD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3357" t="3439" r="22590" b="14178"/>
          <a:stretch/>
        </p:blipFill>
        <p:spPr>
          <a:xfrm>
            <a:off x="568648" y="715326"/>
            <a:ext cx="4047843" cy="3759931"/>
          </a:xfrm>
          <a:prstGeom prst="rect">
            <a:avLst/>
          </a:prstGeom>
        </p:spPr>
      </p:pic>
      <p:sp>
        <p:nvSpPr>
          <p:cNvPr id="10" name="Rectangle 9"/>
          <p:cNvSpPr/>
          <p:nvPr/>
        </p:nvSpPr>
        <p:spPr>
          <a:xfrm>
            <a:off x="27581" y="5399724"/>
            <a:ext cx="12192000" cy="148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Background</a:t>
            </a:r>
          </a:p>
        </p:txBody>
      </p:sp>
      <p:pic>
        <p:nvPicPr>
          <p:cNvPr id="12" name="Picture 11">
            <a:extLst>
              <a:ext uri="{FF2B5EF4-FFF2-40B4-BE49-F238E27FC236}">
                <a16:creationId xmlns="" xmlns:a16="http://schemas.microsoft.com/office/drawing/2014/main" id="{B9BC803D-1007-4472-AC35-33341D7C97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70547" y="5773050"/>
            <a:ext cx="2078480" cy="684000"/>
          </a:xfrm>
          <a:prstGeom prst="rect">
            <a:avLst/>
          </a:prstGeom>
        </p:spPr>
      </p:pic>
      <p:pic>
        <p:nvPicPr>
          <p:cNvPr id="14" name="Picture 13">
            <a:extLst>
              <a:ext uri="{FF2B5EF4-FFF2-40B4-BE49-F238E27FC236}">
                <a16:creationId xmlns="" xmlns:a16="http://schemas.microsoft.com/office/drawing/2014/main" id="{C256981C-D14B-4663-AE86-C4AC147ADD59}"/>
              </a:ext>
            </a:extLst>
          </p:cNvPr>
          <p:cNvPicPr>
            <a:picLocks noChangeAspect="1"/>
          </p:cNvPicPr>
          <p:nvPr/>
        </p:nvPicPr>
        <p:blipFill rotWithShape="1">
          <a:blip r:embed="rId5"/>
          <a:srcRect t="1" r="17959" b="21927"/>
          <a:stretch/>
        </p:blipFill>
        <p:spPr>
          <a:xfrm>
            <a:off x="8294849" y="5773050"/>
            <a:ext cx="1080847" cy="684000"/>
          </a:xfrm>
          <a:prstGeom prst="rect">
            <a:avLst/>
          </a:prstGeom>
        </p:spPr>
      </p:pic>
      <p:pic>
        <p:nvPicPr>
          <p:cNvPr id="15" name="Picture 14">
            <a:extLst>
              <a:ext uri="{FF2B5EF4-FFF2-40B4-BE49-F238E27FC236}">
                <a16:creationId xmlns="" xmlns:a16="http://schemas.microsoft.com/office/drawing/2014/main" id="{D5C4BF75-8EC4-44A9-87B4-6E10035D0868}"/>
              </a:ext>
            </a:extLst>
          </p:cNvPr>
          <p:cNvPicPr>
            <a:picLocks noChangeAspect="1"/>
          </p:cNvPicPr>
          <p:nvPr/>
        </p:nvPicPr>
        <p:blipFill>
          <a:blip r:embed="rId6"/>
          <a:stretch>
            <a:fillRect/>
          </a:stretch>
        </p:blipFill>
        <p:spPr>
          <a:xfrm>
            <a:off x="6123581" y="5773050"/>
            <a:ext cx="1610719" cy="684000"/>
          </a:xfrm>
          <a:prstGeom prst="rect">
            <a:avLst/>
          </a:prstGeom>
        </p:spPr>
      </p:pic>
      <p:pic>
        <p:nvPicPr>
          <p:cNvPr id="16" name="Picture 15">
            <a:extLst>
              <a:ext uri="{FF2B5EF4-FFF2-40B4-BE49-F238E27FC236}">
                <a16:creationId xmlns="" xmlns:a16="http://schemas.microsoft.com/office/drawing/2014/main" id="{0400D895-7A00-4837-9E19-1A0577F53281}"/>
              </a:ext>
            </a:extLst>
          </p:cNvPr>
          <p:cNvPicPr>
            <a:picLocks noChangeAspect="1"/>
          </p:cNvPicPr>
          <p:nvPr/>
        </p:nvPicPr>
        <p:blipFill>
          <a:blip r:embed="rId7"/>
          <a:stretch>
            <a:fillRect/>
          </a:stretch>
        </p:blipFill>
        <p:spPr>
          <a:xfrm>
            <a:off x="4640657" y="5773050"/>
            <a:ext cx="929767" cy="684000"/>
          </a:xfrm>
          <a:prstGeom prst="rect">
            <a:avLst/>
          </a:prstGeom>
        </p:spPr>
      </p:pic>
      <p:pic>
        <p:nvPicPr>
          <p:cNvPr id="17" name="Picture 16">
            <a:extLst>
              <a:ext uri="{FF2B5EF4-FFF2-40B4-BE49-F238E27FC236}">
                <a16:creationId xmlns="" xmlns:a16="http://schemas.microsoft.com/office/drawing/2014/main" id="{82DD6B45-3CAD-44D5-BB8D-EF6D858A9BD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72160" y="5773050"/>
            <a:ext cx="1350900" cy="684000"/>
          </a:xfrm>
          <a:prstGeom prst="rect">
            <a:avLst/>
          </a:prstGeom>
        </p:spPr>
      </p:pic>
      <p:pic>
        <p:nvPicPr>
          <p:cNvPr id="1026" name="Picture 2" descr="Image result for nihr logo">
            <a:extLst>
              <a:ext uri="{FF2B5EF4-FFF2-40B4-BE49-F238E27FC236}">
                <a16:creationId xmlns="" xmlns:a16="http://schemas.microsoft.com/office/drawing/2014/main" id="{4E9D99B1-70A8-44F0-8C62-04B0B6D368E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5194" y="5773050"/>
            <a:ext cx="2121772" cy="68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031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Callout 10"/>
          <p:cNvSpPr/>
          <p:nvPr/>
        </p:nvSpPr>
        <p:spPr>
          <a:xfrm>
            <a:off x="567068" y="3560909"/>
            <a:ext cx="11057861" cy="1300626"/>
          </a:xfrm>
          <a:prstGeom prst="wedgeEllipseCallout">
            <a:avLst>
              <a:gd name="adj1" fmla="val 45705"/>
              <a:gd name="adj2" fmla="val 79520"/>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Callout 9"/>
          <p:cNvSpPr/>
          <p:nvPr/>
        </p:nvSpPr>
        <p:spPr>
          <a:xfrm>
            <a:off x="719469" y="1204276"/>
            <a:ext cx="11057861" cy="1575413"/>
          </a:xfrm>
          <a:prstGeom prst="wedgeEllipseCallout">
            <a:avLst>
              <a:gd name="adj1" fmla="val -46218"/>
              <a:gd name="adj2" fmla="val 82790"/>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Results -</a:t>
            </a:r>
            <a:r>
              <a:rPr lang="en-US" sz="2400" dirty="0">
                <a:latin typeface="+mj-lt"/>
              </a:rPr>
              <a:t> </a:t>
            </a:r>
            <a:r>
              <a:rPr lang="en-US" sz="2400" dirty="0"/>
              <a:t>Limited appreciation of the value of RCTs</a:t>
            </a:r>
            <a:endParaRPr lang="en-US" sz="4000" dirty="0"/>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179226" y="3902697"/>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spcBef>
                <a:spcPts val="0"/>
              </a:spcBef>
              <a:buNone/>
            </a:pPr>
            <a:r>
              <a:rPr lang="en-GB" sz="2600" i="1" dirty="0">
                <a:solidFill>
                  <a:srgbClr val="000000"/>
                </a:solidFill>
              </a:rPr>
              <a:t>“I think </a:t>
            </a:r>
            <a:r>
              <a:rPr lang="en-GB" sz="2600" b="1" i="1" dirty="0">
                <a:solidFill>
                  <a:srgbClr val="000000"/>
                </a:solidFill>
              </a:rPr>
              <a:t>prospective audit is going to give you enough evidence</a:t>
            </a:r>
            <a:r>
              <a:rPr lang="en-GB" sz="2600" i="1" dirty="0">
                <a:solidFill>
                  <a:srgbClr val="000000"/>
                </a:solidFill>
              </a:rPr>
              <a:t>, </a:t>
            </a:r>
          </a:p>
          <a:p>
            <a:pPr marL="0" indent="0" algn="ctr">
              <a:spcBef>
                <a:spcPts val="0"/>
              </a:spcBef>
              <a:buNone/>
            </a:pPr>
            <a:r>
              <a:rPr lang="en-GB" sz="2600" i="1" dirty="0">
                <a:solidFill>
                  <a:srgbClr val="000000"/>
                </a:solidFill>
              </a:rPr>
              <a:t>as long as it is properly audited”</a:t>
            </a:r>
            <a:endParaRPr lang="en-GB" sz="2600" dirty="0">
              <a:solidFill>
                <a:srgbClr val="000000"/>
              </a:solidFill>
            </a:endParaRPr>
          </a:p>
        </p:txBody>
      </p:sp>
      <p:sp>
        <p:nvSpPr>
          <p:cNvPr id="9" name="Content Placeholder 2"/>
          <p:cNvSpPr txBox="1">
            <a:spLocks/>
          </p:cNvSpPr>
          <p:nvPr/>
        </p:nvSpPr>
        <p:spPr>
          <a:xfrm>
            <a:off x="1331626" y="1574357"/>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spcAft>
                <a:spcPts val="1200"/>
              </a:spcAft>
              <a:buNone/>
            </a:pPr>
            <a:r>
              <a:rPr lang="en-GB" sz="2600" i="1" dirty="0">
                <a:solidFill>
                  <a:srgbClr val="000000"/>
                </a:solidFill>
              </a:rPr>
              <a:t>“</a:t>
            </a:r>
            <a:r>
              <a:rPr lang="en-GB" sz="2600" b="1" i="1" dirty="0">
                <a:solidFill>
                  <a:srgbClr val="000000"/>
                </a:solidFill>
              </a:rPr>
              <a:t>Do we really, really need an RCT? </a:t>
            </a:r>
            <a:r>
              <a:rPr lang="en-GB" sz="2400" i="1" dirty="0">
                <a:solidFill>
                  <a:srgbClr val="000000"/>
                </a:solidFill>
              </a:rPr>
              <a:t>I think we really, really need good data collection and to share our data </a:t>
            </a:r>
            <a:r>
              <a:rPr lang="mr-IN" sz="2400" i="1" dirty="0">
                <a:solidFill>
                  <a:srgbClr val="000000"/>
                </a:solidFill>
              </a:rPr>
              <a:t>…</a:t>
            </a:r>
            <a:r>
              <a:rPr lang="en-GB" sz="2400" i="1" dirty="0">
                <a:solidFill>
                  <a:srgbClr val="000000"/>
                </a:solidFill>
              </a:rPr>
              <a:t> </a:t>
            </a:r>
            <a:r>
              <a:rPr lang="en-GB" sz="2400" b="1" i="1" dirty="0">
                <a:solidFill>
                  <a:srgbClr val="000000"/>
                </a:solidFill>
              </a:rPr>
              <a:t>none of us need to re-invent the wheel</a:t>
            </a:r>
            <a:r>
              <a:rPr lang="en-GB" sz="2400" i="1" dirty="0">
                <a:solidFill>
                  <a:srgbClr val="000000"/>
                </a:solidFill>
              </a:rPr>
              <a:t>”</a:t>
            </a:r>
            <a:endParaRPr lang="en-GB" sz="2400" dirty="0">
              <a:solidFill>
                <a:srgbClr val="000000"/>
              </a:solidFill>
            </a:endParaRPr>
          </a:p>
        </p:txBody>
      </p:sp>
      <p:sp>
        <p:nvSpPr>
          <p:cNvPr id="12" name="TextBox 11"/>
          <p:cNvSpPr txBox="1"/>
          <p:nvPr/>
        </p:nvSpPr>
        <p:spPr>
          <a:xfrm>
            <a:off x="-1" y="270024"/>
            <a:ext cx="12192001" cy="584775"/>
          </a:xfrm>
          <a:prstGeom prst="rect">
            <a:avLst/>
          </a:prstGeom>
          <a:noFill/>
        </p:spPr>
        <p:txBody>
          <a:bodyPr wrap="square" rtlCol="0">
            <a:spAutoFit/>
          </a:bodyPr>
          <a:lstStyle/>
          <a:p>
            <a:pPr algn="ctr"/>
            <a:r>
              <a:rPr lang="en-US" sz="3200" dirty="0"/>
              <a:t>Non-</a:t>
            </a:r>
            <a:r>
              <a:rPr lang="en-US" sz="3200" dirty="0" err="1"/>
              <a:t>randomised</a:t>
            </a:r>
            <a:r>
              <a:rPr lang="en-US" sz="3200" dirty="0"/>
              <a:t> studies sufficient</a:t>
            </a:r>
          </a:p>
        </p:txBody>
      </p:sp>
    </p:spTree>
    <p:extLst>
      <p:ext uri="{BB962C8B-B14F-4D97-AF65-F5344CB8AC3E}">
        <p14:creationId xmlns:p14="http://schemas.microsoft.com/office/powerpoint/2010/main" val="1116741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Callout 8"/>
          <p:cNvSpPr/>
          <p:nvPr/>
        </p:nvSpPr>
        <p:spPr>
          <a:xfrm>
            <a:off x="550332" y="1161483"/>
            <a:ext cx="11091334" cy="3537711"/>
          </a:xfrm>
          <a:prstGeom prst="wedgeEllipseCallout">
            <a:avLst>
              <a:gd name="adj1" fmla="val -47888"/>
              <a:gd name="adj2" fmla="val 64113"/>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en-US" sz="2400" dirty="0">
                <a:solidFill>
                  <a:prstClr val="white"/>
                </a:solidFill>
                <a:latin typeface="Calibri Light" panose="020F0302020204030204"/>
              </a:rPr>
              <a:t> </a:t>
            </a:r>
            <a:r>
              <a:rPr lang="en-US" sz="2400" dirty="0">
                <a:solidFill>
                  <a:prstClr val="white"/>
                </a:solidFill>
              </a:rPr>
              <a:t>Limited appreciation of the value of RCTs</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179225" y="2005218"/>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sz="2400" i="1" dirty="0">
                <a:solidFill>
                  <a:srgbClr val="000000"/>
                </a:solidFill>
              </a:rPr>
              <a:t>“I do understand the value of it and the order of the hierarchy of the evidence, but </a:t>
            </a:r>
            <a:r>
              <a:rPr lang="en-GB" b="1" i="1" dirty="0">
                <a:solidFill>
                  <a:srgbClr val="000000"/>
                </a:solidFill>
              </a:rPr>
              <a:t>it’s a handcraft discipline.</a:t>
            </a:r>
            <a:r>
              <a:rPr lang="en-GB" sz="2400" i="1" dirty="0">
                <a:solidFill>
                  <a:srgbClr val="000000"/>
                </a:solidFill>
              </a:rPr>
              <a:t> It’s not like radiotherapy or oncology where you’re delivering a defined intervention. If, at the end of the day, </a:t>
            </a:r>
            <a:r>
              <a:rPr lang="en-GB" b="1" i="1" dirty="0">
                <a:solidFill>
                  <a:srgbClr val="000000"/>
                </a:solidFill>
              </a:rPr>
              <a:t>the variables are so significant then any intelligent researcher would be asking the question, ‘What is the value?</a:t>
            </a:r>
            <a:r>
              <a:rPr lang="en-GB" sz="2400" b="1" i="1" dirty="0">
                <a:solidFill>
                  <a:srgbClr val="000000"/>
                </a:solidFill>
              </a:rPr>
              <a:t> </a:t>
            </a:r>
            <a:r>
              <a:rPr lang="en-GB" sz="2400" i="1" dirty="0">
                <a:solidFill>
                  <a:srgbClr val="000000"/>
                </a:solidFill>
              </a:rPr>
              <a:t>What are we trying to achieve here?’”</a:t>
            </a:r>
            <a:endParaRPr lang="en-US" sz="2400" dirty="0">
              <a:solidFill>
                <a:srgbClr val="000000"/>
              </a:solidFill>
            </a:endParaRPr>
          </a:p>
        </p:txBody>
      </p:sp>
      <p:sp>
        <p:nvSpPr>
          <p:cNvPr id="10" name="TextBox 9"/>
          <p:cNvSpPr txBox="1"/>
          <p:nvPr/>
        </p:nvSpPr>
        <p:spPr>
          <a:xfrm>
            <a:off x="-1" y="310645"/>
            <a:ext cx="12192001" cy="584775"/>
          </a:xfrm>
          <a:prstGeom prst="rect">
            <a:avLst/>
          </a:prstGeom>
          <a:noFill/>
        </p:spPr>
        <p:txBody>
          <a:bodyPr wrap="square" rtlCol="0">
            <a:spAutoFit/>
          </a:bodyPr>
          <a:lstStyle/>
          <a:p>
            <a:pPr algn="ctr"/>
            <a:r>
              <a:rPr lang="en-US" sz="3200" dirty="0"/>
              <a:t>Surgery </a:t>
            </a:r>
            <a:r>
              <a:rPr lang="mr-IN" sz="3200" dirty="0"/>
              <a:t>–</a:t>
            </a:r>
            <a:r>
              <a:rPr lang="en-US" sz="3200" dirty="0"/>
              <a:t> lots of variables</a:t>
            </a:r>
          </a:p>
        </p:txBody>
      </p:sp>
    </p:spTree>
    <p:extLst>
      <p:ext uri="{BB962C8B-B14F-4D97-AF65-F5344CB8AC3E}">
        <p14:creationId xmlns:p14="http://schemas.microsoft.com/office/powerpoint/2010/main" val="1473103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Callout 8"/>
          <p:cNvSpPr/>
          <p:nvPr/>
        </p:nvSpPr>
        <p:spPr>
          <a:xfrm>
            <a:off x="914400" y="1273630"/>
            <a:ext cx="10482943" cy="2792824"/>
          </a:xfrm>
          <a:prstGeom prst="wedgeEllipseCallout">
            <a:avLst>
              <a:gd name="adj1" fmla="val -21720"/>
              <a:gd name="adj2" fmla="val 75806"/>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en-US" sz="2400" dirty="0">
                <a:solidFill>
                  <a:prstClr val="white"/>
                </a:solidFill>
                <a:latin typeface="Calibri Light" panose="020F0302020204030204"/>
              </a:rPr>
              <a:t> </a:t>
            </a:r>
            <a:r>
              <a:rPr lang="en-US" sz="2400" dirty="0">
                <a:solidFill>
                  <a:prstClr val="white"/>
                </a:solidFill>
              </a:rPr>
              <a:t>Limited appreciation of the value of RCTs</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509454" y="1825972"/>
            <a:ext cx="9173089"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sz="2400" i="1" dirty="0" smtClean="0">
                <a:solidFill>
                  <a:srgbClr val="000000"/>
                </a:solidFill>
              </a:rPr>
              <a:t>“In </a:t>
            </a:r>
            <a:r>
              <a:rPr lang="en-GB" sz="2400" i="1" dirty="0">
                <a:solidFill>
                  <a:srgbClr val="000000"/>
                </a:solidFill>
              </a:rPr>
              <a:t>terms of outcomes and things, to my knowledge there are no randomised controlled trials on outcomes, but part of me does think that </a:t>
            </a:r>
            <a:r>
              <a:rPr lang="en-GB" b="1" i="1" dirty="0">
                <a:solidFill>
                  <a:srgbClr val="000000"/>
                </a:solidFill>
              </a:rPr>
              <a:t>a lot of this is an art as well as a science</a:t>
            </a:r>
            <a:r>
              <a:rPr lang="en-GB" i="1" dirty="0">
                <a:solidFill>
                  <a:srgbClr val="000000"/>
                </a:solidFill>
              </a:rPr>
              <a:t>. </a:t>
            </a:r>
            <a:r>
              <a:rPr lang="en-GB" sz="2400" i="1" dirty="0">
                <a:solidFill>
                  <a:srgbClr val="000000"/>
                </a:solidFill>
              </a:rPr>
              <a:t>So I think you can do trials. but I think also </a:t>
            </a:r>
            <a:r>
              <a:rPr lang="en-GB" b="1" i="1" dirty="0">
                <a:solidFill>
                  <a:srgbClr val="000000"/>
                </a:solidFill>
              </a:rPr>
              <a:t>it's very much down to the individual patients</a:t>
            </a:r>
            <a:r>
              <a:rPr lang="en-GB" i="1" dirty="0">
                <a:solidFill>
                  <a:srgbClr val="000000"/>
                </a:solidFill>
              </a:rPr>
              <a:t> </a:t>
            </a:r>
            <a:r>
              <a:rPr lang="en-GB" sz="2400" i="1" dirty="0">
                <a:solidFill>
                  <a:srgbClr val="000000"/>
                </a:solidFill>
              </a:rPr>
              <a:t>and their skin </a:t>
            </a:r>
            <a:r>
              <a:rPr lang="en-GB" sz="2400" i="1" dirty="0" smtClean="0">
                <a:solidFill>
                  <a:srgbClr val="000000"/>
                </a:solidFill>
              </a:rPr>
              <a:t>quality.” </a:t>
            </a:r>
            <a:endParaRPr lang="en-GB" sz="2400" i="1" dirty="0">
              <a:solidFill>
                <a:srgbClr val="000000"/>
              </a:solidFill>
            </a:endParaRPr>
          </a:p>
        </p:txBody>
      </p:sp>
      <p:sp>
        <p:nvSpPr>
          <p:cNvPr id="10" name="TextBox 9"/>
          <p:cNvSpPr txBox="1"/>
          <p:nvPr/>
        </p:nvSpPr>
        <p:spPr>
          <a:xfrm>
            <a:off x="-1" y="310645"/>
            <a:ext cx="12192001" cy="584775"/>
          </a:xfrm>
          <a:prstGeom prst="rect">
            <a:avLst/>
          </a:prstGeom>
          <a:noFill/>
        </p:spPr>
        <p:txBody>
          <a:bodyPr wrap="square" rtlCol="0">
            <a:spAutoFit/>
          </a:bodyPr>
          <a:lstStyle/>
          <a:p>
            <a:pPr algn="ctr"/>
            <a:r>
              <a:rPr lang="en-US" sz="3200" dirty="0"/>
              <a:t>Surgery </a:t>
            </a:r>
            <a:r>
              <a:rPr lang="mr-IN" sz="3200" dirty="0"/>
              <a:t>–</a:t>
            </a:r>
            <a:r>
              <a:rPr lang="en-US" sz="3200" dirty="0"/>
              <a:t> lots of variables</a:t>
            </a:r>
          </a:p>
        </p:txBody>
      </p:sp>
    </p:spTree>
    <p:extLst>
      <p:ext uri="{BB962C8B-B14F-4D97-AF65-F5344CB8AC3E}">
        <p14:creationId xmlns:p14="http://schemas.microsoft.com/office/powerpoint/2010/main" val="792783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Callout 2"/>
          <p:cNvSpPr/>
          <p:nvPr/>
        </p:nvSpPr>
        <p:spPr>
          <a:xfrm>
            <a:off x="711200" y="1676398"/>
            <a:ext cx="10888133" cy="1845733"/>
          </a:xfrm>
          <a:prstGeom prst="wedgeEllipseCallout">
            <a:avLst>
              <a:gd name="adj1" fmla="val 44953"/>
              <a:gd name="adj2" fmla="val 97481"/>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en-US" sz="2400" dirty="0">
                <a:solidFill>
                  <a:prstClr val="white"/>
                </a:solidFill>
                <a:latin typeface="Calibri Light" panose="020F0302020204030204"/>
              </a:rPr>
              <a:t> </a:t>
            </a:r>
            <a:r>
              <a:rPr lang="en-US" sz="2400" dirty="0">
                <a:solidFill>
                  <a:prstClr val="white"/>
                </a:solidFill>
              </a:rPr>
              <a:t>Limited appreciation of the value of RCTs</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179226" y="2181937"/>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sz="3200" i="1" dirty="0">
                <a:solidFill>
                  <a:srgbClr val="000000"/>
                </a:solidFill>
              </a:rPr>
              <a:t>“The ladies love the idea of the trial, but they </a:t>
            </a:r>
            <a:r>
              <a:rPr lang="en-GB" sz="3200" b="1" i="1" dirty="0">
                <a:solidFill>
                  <a:srgbClr val="000000"/>
                </a:solidFill>
              </a:rPr>
              <a:t>don’t want a computer to make that decision </a:t>
            </a:r>
            <a:r>
              <a:rPr lang="en-GB" sz="3200" i="1" dirty="0">
                <a:solidFill>
                  <a:srgbClr val="000000"/>
                </a:solidFill>
              </a:rPr>
              <a:t>for them.”</a:t>
            </a:r>
          </a:p>
        </p:txBody>
      </p:sp>
      <p:sp>
        <p:nvSpPr>
          <p:cNvPr id="9" name="TextBox 8"/>
          <p:cNvSpPr txBox="1"/>
          <p:nvPr/>
        </p:nvSpPr>
        <p:spPr>
          <a:xfrm>
            <a:off x="-1" y="455023"/>
            <a:ext cx="12192001" cy="584775"/>
          </a:xfrm>
          <a:prstGeom prst="rect">
            <a:avLst/>
          </a:prstGeom>
          <a:noFill/>
        </p:spPr>
        <p:txBody>
          <a:bodyPr wrap="square" rtlCol="0">
            <a:spAutoFit/>
          </a:bodyPr>
          <a:lstStyle/>
          <a:p>
            <a:pPr algn="ctr"/>
            <a:r>
              <a:rPr lang="en-GB" sz="3200" dirty="0"/>
              <a:t>Randomisation process</a:t>
            </a:r>
            <a:endParaRPr lang="en-US" sz="3200" dirty="0"/>
          </a:p>
        </p:txBody>
      </p:sp>
    </p:spTree>
    <p:extLst>
      <p:ext uri="{BB962C8B-B14F-4D97-AF65-F5344CB8AC3E}">
        <p14:creationId xmlns:p14="http://schemas.microsoft.com/office/powerpoint/2010/main" val="75114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AB45A142-4255-493C-8284-5D566C121B1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74237" y="914400"/>
            <a:ext cx="3657600" cy="28875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800" kern="1200">
                <a:solidFill>
                  <a:srgbClr val="FFFFFF"/>
                </a:solidFill>
                <a:latin typeface="+mj-lt"/>
                <a:ea typeface="+mj-ea"/>
                <a:cs typeface="+mj-cs"/>
              </a:rPr>
              <a:t>Lack of equipoise</a:t>
            </a:r>
          </a:p>
        </p:txBody>
      </p:sp>
      <p:cxnSp>
        <p:nvCxnSpPr>
          <p:cNvPr id="10" name="Straight Connector 9">
            <a:extLst>
              <a:ext uri="{FF2B5EF4-FFF2-40B4-BE49-F238E27FC236}">
                <a16:creationId xmlns="" xmlns:a16="http://schemas.microsoft.com/office/drawing/2014/main" id="{38FB9660-F42F-4313-BBC4-47C007FE484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8507" y="1602468"/>
            <a:ext cx="4439757" cy="3840390"/>
          </a:xfrm>
          <a:prstGeom prst="rect">
            <a:avLst/>
          </a:prstGeom>
        </p:spPr>
      </p:pic>
    </p:spTree>
    <p:extLst>
      <p:ext uri="{BB962C8B-B14F-4D97-AF65-F5344CB8AC3E}">
        <p14:creationId xmlns:p14="http://schemas.microsoft.com/office/powerpoint/2010/main" val="1366326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711200" y="1676398"/>
            <a:ext cx="10888133" cy="2099737"/>
          </a:xfrm>
          <a:prstGeom prst="wedgeEllipseCallout">
            <a:avLst>
              <a:gd name="adj1" fmla="val -44472"/>
              <a:gd name="adj2" fmla="val 86997"/>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mr-IN" sz="4000" dirty="0">
                <a:solidFill>
                  <a:prstClr val="white"/>
                </a:solidFill>
                <a:latin typeface="Calibri Light" panose="020F0302020204030204"/>
              </a:rPr>
              <a:t>–</a:t>
            </a:r>
            <a:r>
              <a:rPr lang="en-US" sz="2400" dirty="0">
                <a:solidFill>
                  <a:prstClr val="white"/>
                </a:solidFill>
                <a:latin typeface="Calibri Light" panose="020F0302020204030204"/>
              </a:rPr>
              <a:t> </a:t>
            </a:r>
            <a:r>
              <a:rPr lang="en-US" sz="2400" dirty="0">
                <a:solidFill>
                  <a:prstClr val="white"/>
                </a:solidFill>
              </a:rPr>
              <a:t>Lack of equipoise</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179226" y="2099056"/>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i="1" dirty="0">
                <a:solidFill>
                  <a:srgbClr val="000000"/>
                </a:solidFill>
              </a:rPr>
              <a:t>“I don’t see a reason to go back and do a pre-pectoral on a randomised controlled study </a:t>
            </a:r>
            <a:r>
              <a:rPr lang="mr-IN" i="1" dirty="0">
                <a:solidFill>
                  <a:srgbClr val="000000"/>
                </a:solidFill>
              </a:rPr>
              <a:t>…</a:t>
            </a:r>
            <a:r>
              <a:rPr lang="en-GB" i="1" dirty="0">
                <a:solidFill>
                  <a:srgbClr val="000000"/>
                </a:solidFill>
              </a:rPr>
              <a:t> because </a:t>
            </a:r>
            <a:r>
              <a:rPr lang="en-GB" sz="3200" b="1" i="1" dirty="0">
                <a:solidFill>
                  <a:srgbClr val="000000"/>
                </a:solidFill>
              </a:rPr>
              <a:t>I know that it’s not equal. I know pre-pectoral is a lot better</a:t>
            </a:r>
            <a:r>
              <a:rPr lang="en-GB" i="1" dirty="0">
                <a:solidFill>
                  <a:srgbClr val="000000"/>
                </a:solidFill>
              </a:rPr>
              <a:t>.”</a:t>
            </a:r>
          </a:p>
          <a:p>
            <a:endParaRPr lang="en-US" sz="2000" dirty="0">
              <a:solidFill>
                <a:srgbClr val="000000"/>
              </a:solidFill>
            </a:endParaRPr>
          </a:p>
        </p:txBody>
      </p:sp>
      <p:sp>
        <p:nvSpPr>
          <p:cNvPr id="8" name="TextBox 7"/>
          <p:cNvSpPr txBox="1"/>
          <p:nvPr/>
        </p:nvSpPr>
        <p:spPr>
          <a:xfrm>
            <a:off x="0" y="524465"/>
            <a:ext cx="12191999" cy="584775"/>
          </a:xfrm>
          <a:prstGeom prst="rect">
            <a:avLst/>
          </a:prstGeom>
          <a:noFill/>
        </p:spPr>
        <p:txBody>
          <a:bodyPr wrap="square" rtlCol="0">
            <a:spAutoFit/>
          </a:bodyPr>
          <a:lstStyle/>
          <a:p>
            <a:pPr algn="ctr"/>
            <a:r>
              <a:rPr lang="en-US" sz="3200" dirty="0"/>
              <a:t>Clinician equipoise</a:t>
            </a:r>
          </a:p>
        </p:txBody>
      </p:sp>
    </p:spTree>
    <p:extLst>
      <p:ext uri="{BB962C8B-B14F-4D97-AF65-F5344CB8AC3E}">
        <p14:creationId xmlns:p14="http://schemas.microsoft.com/office/powerpoint/2010/main" val="401262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711200" y="1540934"/>
            <a:ext cx="10888133" cy="2390055"/>
          </a:xfrm>
          <a:prstGeom prst="wedgeEllipseCallout">
            <a:avLst>
              <a:gd name="adj1" fmla="val 44953"/>
              <a:gd name="adj2" fmla="val 97481"/>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mr-IN" sz="4000" dirty="0" smtClean="0">
                <a:solidFill>
                  <a:prstClr val="white"/>
                </a:solidFill>
                <a:latin typeface="Calibri Light" panose="020F0302020204030204"/>
              </a:rPr>
              <a:t>–</a:t>
            </a:r>
            <a:r>
              <a:rPr lang="en-US" sz="2400" dirty="0" smtClean="0">
                <a:solidFill>
                  <a:prstClr val="white"/>
                </a:solidFill>
                <a:latin typeface="Calibri Light" panose="020F0302020204030204"/>
              </a:rPr>
              <a:t> </a:t>
            </a:r>
            <a:r>
              <a:rPr lang="en-US" sz="2400" dirty="0" smtClean="0">
                <a:solidFill>
                  <a:prstClr val="white"/>
                </a:solidFill>
              </a:rPr>
              <a:t>Lack of equipoise</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043760" y="2164870"/>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i="1" dirty="0" smtClean="0">
                <a:solidFill>
                  <a:srgbClr val="000000"/>
                </a:solidFill>
              </a:rPr>
              <a:t>“There </a:t>
            </a:r>
            <a:r>
              <a:rPr lang="en-GB" i="1" dirty="0">
                <a:solidFill>
                  <a:srgbClr val="000000"/>
                </a:solidFill>
              </a:rPr>
              <a:t>will be a group where you could do </a:t>
            </a:r>
            <a:r>
              <a:rPr lang="en-GB" i="1" dirty="0" smtClean="0">
                <a:solidFill>
                  <a:srgbClr val="000000"/>
                </a:solidFill>
              </a:rPr>
              <a:t>either, </a:t>
            </a:r>
            <a:r>
              <a:rPr lang="en-GB" i="1" dirty="0">
                <a:solidFill>
                  <a:srgbClr val="000000"/>
                </a:solidFill>
              </a:rPr>
              <a:t>but you’ve also then got to factor in the </a:t>
            </a:r>
            <a:r>
              <a:rPr lang="en-GB" b="1" i="1" dirty="0">
                <a:solidFill>
                  <a:srgbClr val="000000"/>
                </a:solidFill>
              </a:rPr>
              <a:t>patient’s preference</a:t>
            </a:r>
            <a:r>
              <a:rPr lang="en-GB" i="1" dirty="0">
                <a:solidFill>
                  <a:srgbClr val="000000"/>
                </a:solidFill>
              </a:rPr>
              <a:t>. It’s not just the surgeon who’s got to have equipoise, it’s the patient</a:t>
            </a:r>
            <a:r>
              <a:rPr lang="en-GB" i="1" dirty="0" smtClean="0">
                <a:solidFill>
                  <a:srgbClr val="000000"/>
                </a:solidFill>
              </a:rPr>
              <a:t>.”</a:t>
            </a:r>
            <a:endParaRPr lang="en-GB" i="1" dirty="0">
              <a:solidFill>
                <a:srgbClr val="000000"/>
              </a:solidFill>
            </a:endParaRPr>
          </a:p>
        </p:txBody>
      </p:sp>
      <p:sp>
        <p:nvSpPr>
          <p:cNvPr id="8" name="TextBox 7"/>
          <p:cNvSpPr txBox="1"/>
          <p:nvPr/>
        </p:nvSpPr>
        <p:spPr>
          <a:xfrm>
            <a:off x="0" y="524465"/>
            <a:ext cx="12191999" cy="584775"/>
          </a:xfrm>
          <a:prstGeom prst="rect">
            <a:avLst/>
          </a:prstGeom>
          <a:noFill/>
        </p:spPr>
        <p:txBody>
          <a:bodyPr wrap="square" rtlCol="0">
            <a:spAutoFit/>
          </a:bodyPr>
          <a:lstStyle/>
          <a:p>
            <a:pPr algn="ctr"/>
            <a:r>
              <a:rPr lang="en-US" sz="3200" dirty="0" smtClean="0"/>
              <a:t>Patient choice</a:t>
            </a:r>
            <a:endParaRPr lang="en-US" sz="3200" dirty="0"/>
          </a:p>
        </p:txBody>
      </p:sp>
    </p:spTree>
    <p:extLst>
      <p:ext uri="{BB962C8B-B14F-4D97-AF65-F5344CB8AC3E}">
        <p14:creationId xmlns:p14="http://schemas.microsoft.com/office/powerpoint/2010/main" val="215730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711200" y="1490134"/>
            <a:ext cx="10888133" cy="2709335"/>
          </a:xfrm>
          <a:prstGeom prst="wedgeEllipseCallout">
            <a:avLst>
              <a:gd name="adj1" fmla="val -45871"/>
              <a:gd name="adj2" fmla="val 73731"/>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mr-IN" sz="4000" dirty="0">
                <a:solidFill>
                  <a:prstClr val="white"/>
                </a:solidFill>
                <a:latin typeface="Calibri Light" panose="020F0302020204030204"/>
              </a:rPr>
              <a:t>–</a:t>
            </a:r>
            <a:r>
              <a:rPr lang="en-US" sz="2400" dirty="0">
                <a:solidFill>
                  <a:prstClr val="white"/>
                </a:solidFill>
                <a:latin typeface="Calibri Light" panose="020F0302020204030204"/>
              </a:rPr>
              <a:t> </a:t>
            </a:r>
            <a:r>
              <a:rPr lang="en-US" sz="2400" dirty="0">
                <a:solidFill>
                  <a:prstClr val="white"/>
                </a:solidFill>
              </a:rPr>
              <a:t>Lack of equipoise</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179226" y="2099056"/>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i="1" dirty="0">
                <a:solidFill>
                  <a:srgbClr val="000000"/>
                </a:solidFill>
              </a:rPr>
              <a:t>“Personally if you ask me, I’d say I wouldn’t randomise patients. </a:t>
            </a:r>
            <a:r>
              <a:rPr lang="en-GB" b="1" i="1" dirty="0">
                <a:solidFill>
                  <a:srgbClr val="000000"/>
                </a:solidFill>
              </a:rPr>
              <a:t>Although I couldn’t state that there is enough scientific evidence to prove it</a:t>
            </a:r>
            <a:r>
              <a:rPr lang="en-GB" i="1" dirty="0">
                <a:solidFill>
                  <a:srgbClr val="000000"/>
                </a:solidFill>
              </a:rPr>
              <a:t>, in my limited experience which isn’t published </a:t>
            </a:r>
            <a:r>
              <a:rPr lang="mr-IN" i="1" dirty="0">
                <a:solidFill>
                  <a:srgbClr val="000000"/>
                </a:solidFill>
              </a:rPr>
              <a:t>…</a:t>
            </a:r>
            <a:r>
              <a:rPr lang="en-GB" i="1" dirty="0">
                <a:solidFill>
                  <a:srgbClr val="000000"/>
                </a:solidFill>
              </a:rPr>
              <a:t> I still would say, ’I think it’s not something I’d want to do’”</a:t>
            </a:r>
          </a:p>
          <a:p>
            <a:endParaRPr lang="en-US" sz="2000" dirty="0">
              <a:solidFill>
                <a:srgbClr val="000000"/>
              </a:solidFill>
            </a:endParaRPr>
          </a:p>
        </p:txBody>
      </p:sp>
      <p:sp>
        <p:nvSpPr>
          <p:cNvPr id="8" name="TextBox 7"/>
          <p:cNvSpPr txBox="1"/>
          <p:nvPr/>
        </p:nvSpPr>
        <p:spPr>
          <a:xfrm>
            <a:off x="0" y="524465"/>
            <a:ext cx="12191999" cy="584775"/>
          </a:xfrm>
          <a:prstGeom prst="rect">
            <a:avLst/>
          </a:prstGeom>
          <a:noFill/>
        </p:spPr>
        <p:txBody>
          <a:bodyPr wrap="square" rtlCol="0">
            <a:spAutoFit/>
          </a:bodyPr>
          <a:lstStyle/>
          <a:p>
            <a:pPr algn="ctr"/>
            <a:r>
              <a:rPr lang="en-US" sz="3200" dirty="0"/>
              <a:t>Based on what?</a:t>
            </a:r>
          </a:p>
        </p:txBody>
      </p:sp>
    </p:spTree>
    <p:extLst>
      <p:ext uri="{BB962C8B-B14F-4D97-AF65-F5344CB8AC3E}">
        <p14:creationId xmlns:p14="http://schemas.microsoft.com/office/powerpoint/2010/main" val="2026343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AB45A142-4255-493C-8284-5D566C121B1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74237" y="914400"/>
            <a:ext cx="3657600" cy="28875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800" kern="1200">
                <a:solidFill>
                  <a:srgbClr val="FFFFFF"/>
                </a:solidFill>
                <a:latin typeface="+mj-lt"/>
                <a:ea typeface="+mj-ea"/>
                <a:cs typeface="+mj-cs"/>
              </a:rPr>
              <a:t>Inherent surgical culture</a:t>
            </a:r>
          </a:p>
        </p:txBody>
      </p:sp>
      <p:cxnSp>
        <p:nvCxnSpPr>
          <p:cNvPr id="17" name="Straight Connector 16">
            <a:extLst>
              <a:ext uri="{FF2B5EF4-FFF2-40B4-BE49-F238E27FC236}">
                <a16:creationId xmlns="" xmlns:a16="http://schemas.microsoft.com/office/drawing/2014/main" id="{38FB9660-F42F-4313-BBC4-47C007FE484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557" t="1990" r="3188" b="2412"/>
          <a:stretch/>
        </p:blipFill>
        <p:spPr>
          <a:xfrm>
            <a:off x="6214533" y="609600"/>
            <a:ext cx="4402668" cy="5621868"/>
          </a:xfrm>
          <a:prstGeom prst="rect">
            <a:avLst/>
          </a:prstGeom>
        </p:spPr>
      </p:pic>
    </p:spTree>
    <p:extLst>
      <p:ext uri="{BB962C8B-B14F-4D97-AF65-F5344CB8AC3E}">
        <p14:creationId xmlns:p14="http://schemas.microsoft.com/office/powerpoint/2010/main" val="3955261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211016" y="1229621"/>
            <a:ext cx="11769970" cy="3201701"/>
          </a:xfrm>
          <a:prstGeom prst="wedgeEllipseCallout">
            <a:avLst>
              <a:gd name="adj1" fmla="val 47925"/>
              <a:gd name="adj2" fmla="val 66553"/>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mr-IN" sz="4000" dirty="0">
                <a:solidFill>
                  <a:prstClr val="white"/>
                </a:solidFill>
                <a:latin typeface="Calibri Light" panose="020F0302020204030204"/>
              </a:rPr>
              <a:t>–</a:t>
            </a:r>
            <a:r>
              <a:rPr lang="en-US" sz="2400" dirty="0">
                <a:solidFill>
                  <a:prstClr val="white"/>
                </a:solidFill>
                <a:latin typeface="Calibri Light" panose="020F0302020204030204"/>
              </a:rPr>
              <a:t> </a:t>
            </a:r>
            <a:r>
              <a:rPr lang="en-US" sz="2400" dirty="0">
                <a:solidFill>
                  <a:prstClr val="white"/>
                </a:solidFill>
              </a:rPr>
              <a:t>Inherent surgical culture</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066798" y="1917366"/>
            <a:ext cx="10098374" cy="2144278"/>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i="1" dirty="0">
                <a:solidFill>
                  <a:srgbClr val="000000"/>
                </a:solidFill>
              </a:rPr>
              <a:t>“I think the sort of surgical mind-set is that during your training you see other people doing different things and you work out what you think is the best thing for whatever reason, without it really being evidence based or tested or audited in a kind of multicentre way. </a:t>
            </a:r>
            <a:r>
              <a:rPr lang="en-GB" sz="3200" b="1" i="1" dirty="0">
                <a:solidFill>
                  <a:srgbClr val="000000"/>
                </a:solidFill>
              </a:rPr>
              <a:t>What works in your hands, works in your hands.”</a:t>
            </a:r>
            <a:endParaRPr lang="en-GB" b="1" i="1" dirty="0">
              <a:solidFill>
                <a:srgbClr val="000000"/>
              </a:solidFill>
            </a:endParaRPr>
          </a:p>
        </p:txBody>
      </p:sp>
      <p:sp>
        <p:nvSpPr>
          <p:cNvPr id="8" name="TextBox 7"/>
          <p:cNvSpPr txBox="1"/>
          <p:nvPr/>
        </p:nvSpPr>
        <p:spPr>
          <a:xfrm>
            <a:off x="0" y="380087"/>
            <a:ext cx="12191999" cy="584775"/>
          </a:xfrm>
          <a:prstGeom prst="rect">
            <a:avLst/>
          </a:prstGeom>
          <a:noFill/>
        </p:spPr>
        <p:txBody>
          <a:bodyPr wrap="square" rtlCol="0">
            <a:spAutoFit/>
          </a:bodyPr>
          <a:lstStyle/>
          <a:p>
            <a:pPr algn="ctr"/>
            <a:r>
              <a:rPr lang="en-US" sz="3200" dirty="0"/>
              <a:t>Guided by personal experience</a:t>
            </a:r>
          </a:p>
        </p:txBody>
      </p:sp>
    </p:spTree>
    <p:extLst>
      <p:ext uri="{BB962C8B-B14F-4D97-AF65-F5344CB8AC3E}">
        <p14:creationId xmlns:p14="http://schemas.microsoft.com/office/powerpoint/2010/main" val="242777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823AC064-BC96-4F32-8AE1-B2FD3875482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46351" y="433545"/>
            <a:ext cx="11139854" cy="930447"/>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400" dirty="0">
                <a:solidFill>
                  <a:srgbClr val="FFFFFF"/>
                </a:solidFill>
                <a:latin typeface="+mj-lt"/>
                <a:ea typeface="+mj-ea"/>
                <a:cs typeface="+mj-cs"/>
              </a:rPr>
              <a:t>What is the problem?</a:t>
            </a:r>
          </a:p>
        </p:txBody>
      </p:sp>
      <p:cxnSp>
        <p:nvCxnSpPr>
          <p:cNvPr id="11" name="Straight Connector 10">
            <a:extLst>
              <a:ext uri="{FF2B5EF4-FFF2-40B4-BE49-F238E27FC236}">
                <a16:creationId xmlns="" xmlns:a16="http://schemas.microsoft.com/office/drawing/2014/main" id="{7E7C77BC-7138-40B1-A15B-20F57A49462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2424" y="2426817"/>
            <a:ext cx="3238830" cy="3492000"/>
          </a:xfrm>
          <a:prstGeom prst="rect">
            <a:avLst/>
          </a:prstGeom>
        </p:spPr>
      </p:pic>
      <p:cxnSp>
        <p:nvCxnSpPr>
          <p:cNvPr id="13" name="Straight Connector 12">
            <a:extLst>
              <a:ext uri="{FF2B5EF4-FFF2-40B4-BE49-F238E27FC236}">
                <a16:creationId xmlns="" xmlns:a16="http://schemas.microsoft.com/office/drawing/2014/main" id="{DB146403-F3D6-484B-B2ED-97F9565D037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 xmlns:a16="http://schemas.microsoft.com/office/drawing/2014/main" id="{E1FD00CF-6E06-425A-9A7E-E1A348DD84F1}"/>
              </a:ext>
            </a:extLst>
          </p:cNvPr>
          <p:cNvPicPr>
            <a:picLocks noChangeAspect="1"/>
          </p:cNvPicPr>
          <p:nvPr/>
        </p:nvPicPr>
        <p:blipFill rotWithShape="1">
          <a:blip r:embed="rId4"/>
          <a:srcRect r="64363" b="7416"/>
          <a:stretch/>
        </p:blipFill>
        <p:spPr>
          <a:xfrm>
            <a:off x="1558375" y="2426817"/>
            <a:ext cx="2674874" cy="3492000"/>
          </a:xfrm>
          <a:prstGeom prst="rect">
            <a:avLst/>
          </a:prstGeom>
        </p:spPr>
      </p:pic>
      <p:sp>
        <p:nvSpPr>
          <p:cNvPr id="6" name="Rectangle 5"/>
          <p:cNvSpPr/>
          <p:nvPr/>
        </p:nvSpPr>
        <p:spPr>
          <a:xfrm>
            <a:off x="5678905" y="5894754"/>
            <a:ext cx="842211" cy="5060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570692" y="6080311"/>
            <a:ext cx="7091172" cy="646331"/>
          </a:xfrm>
          <a:prstGeom prst="rect">
            <a:avLst/>
          </a:prstGeom>
          <a:noFill/>
        </p:spPr>
        <p:txBody>
          <a:bodyPr wrap="none" rtlCol="0">
            <a:spAutoFit/>
          </a:bodyPr>
          <a:lstStyle/>
          <a:p>
            <a:r>
              <a:rPr lang="en-US" sz="3600"/>
              <a:t>Implant-based Breast Reconstruction</a:t>
            </a:r>
          </a:p>
        </p:txBody>
      </p:sp>
    </p:spTree>
    <p:extLst>
      <p:ext uri="{BB962C8B-B14F-4D97-AF65-F5344CB8AC3E}">
        <p14:creationId xmlns:p14="http://schemas.microsoft.com/office/powerpoint/2010/main" val="1744853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711200" y="1879594"/>
            <a:ext cx="10888133" cy="1845733"/>
          </a:xfrm>
          <a:prstGeom prst="wedgeEllipseCallout">
            <a:avLst>
              <a:gd name="adj1" fmla="val -47893"/>
              <a:gd name="adj2" fmla="val 99316"/>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dirty="0">
                <a:solidFill>
                  <a:prstClr val="white"/>
                </a:solidFill>
                <a:latin typeface="Calibri Light" panose="020F0302020204030204"/>
              </a:rPr>
              <a:t>Results </a:t>
            </a:r>
            <a:r>
              <a:rPr lang="mr-IN" sz="4000" dirty="0">
                <a:solidFill>
                  <a:prstClr val="white"/>
                </a:solidFill>
                <a:latin typeface="Calibri Light" panose="020F0302020204030204"/>
              </a:rPr>
              <a:t>–</a:t>
            </a:r>
            <a:r>
              <a:rPr lang="en-US" sz="2400" dirty="0">
                <a:solidFill>
                  <a:prstClr val="white"/>
                </a:solidFill>
                <a:latin typeface="Calibri Light" panose="020F0302020204030204"/>
              </a:rPr>
              <a:t> </a:t>
            </a:r>
            <a:r>
              <a:rPr lang="en-US" sz="2400" dirty="0">
                <a:solidFill>
                  <a:prstClr val="white"/>
                </a:solidFill>
              </a:rPr>
              <a:t>Inherent surgical culture</a:t>
            </a:r>
            <a:endParaRPr lang="en-US" sz="4000" dirty="0">
              <a:solidFill>
                <a:prstClr val="white"/>
              </a:solidFill>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1179226" y="2238205"/>
            <a:ext cx="9833548" cy="2693976"/>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sz="3200" i="1" dirty="0"/>
              <a:t>“Yes, well that’s </a:t>
            </a:r>
            <a:r>
              <a:rPr lang="en-GB" sz="3200" b="1" i="1" dirty="0"/>
              <a:t>the thing with surgeons isn’t it? It’s habit</a:t>
            </a:r>
            <a:r>
              <a:rPr lang="en-GB" sz="3200" i="1" dirty="0"/>
              <a:t>. If it’s always worked for you, it’s quite difficult not to do that.” </a:t>
            </a:r>
            <a:endParaRPr lang="en-US" sz="3200" i="1" dirty="0">
              <a:solidFill>
                <a:srgbClr val="000000"/>
              </a:solidFill>
            </a:endParaRPr>
          </a:p>
        </p:txBody>
      </p:sp>
      <p:sp>
        <p:nvSpPr>
          <p:cNvPr id="8" name="TextBox 7"/>
          <p:cNvSpPr txBox="1"/>
          <p:nvPr/>
        </p:nvSpPr>
        <p:spPr>
          <a:xfrm>
            <a:off x="0" y="524465"/>
            <a:ext cx="12191999" cy="584775"/>
          </a:xfrm>
          <a:prstGeom prst="rect">
            <a:avLst/>
          </a:prstGeom>
          <a:noFill/>
        </p:spPr>
        <p:txBody>
          <a:bodyPr wrap="square" rtlCol="0">
            <a:spAutoFit/>
          </a:bodyPr>
          <a:lstStyle/>
          <a:p>
            <a:pPr algn="ctr"/>
            <a:r>
              <a:rPr lang="en-US" sz="3200" dirty="0"/>
              <a:t>Guided by personal experience</a:t>
            </a:r>
          </a:p>
        </p:txBody>
      </p:sp>
    </p:spTree>
    <p:extLst>
      <p:ext uri="{BB962C8B-B14F-4D97-AF65-F5344CB8AC3E}">
        <p14:creationId xmlns:p14="http://schemas.microsoft.com/office/powerpoint/2010/main" val="11993183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Conclusion</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2449059" y="545037"/>
            <a:ext cx="7293880" cy="4243032"/>
            <a:chOff x="537135" y="709160"/>
            <a:chExt cx="7293880" cy="4243032"/>
          </a:xfrm>
        </p:grpSpPr>
        <p:sp>
          <p:nvSpPr>
            <p:cNvPr id="6" name="Oval 5">
              <a:extLst>
                <a:ext uri="{FF2B5EF4-FFF2-40B4-BE49-F238E27FC236}">
                  <a16:creationId xmlns="" xmlns:a16="http://schemas.microsoft.com/office/drawing/2014/main" id="{217C35D9-EB7E-4475-BB90-3C107DC07787}"/>
                </a:ext>
              </a:extLst>
            </p:cNvPr>
            <p:cNvSpPr/>
            <p:nvPr/>
          </p:nvSpPr>
          <p:spPr>
            <a:xfrm>
              <a:off x="5332032" y="1652978"/>
              <a:ext cx="1520086" cy="14922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quot;No&quot; Symbol 76">
              <a:extLst>
                <a:ext uri="{FF2B5EF4-FFF2-40B4-BE49-F238E27FC236}">
                  <a16:creationId xmlns="" xmlns:a16="http://schemas.microsoft.com/office/drawing/2014/main" id="{E80D2471-42D7-41B7-BF3D-3726AABB679C}"/>
                </a:ext>
              </a:extLst>
            </p:cNvPr>
            <p:cNvSpPr/>
            <p:nvPr/>
          </p:nvSpPr>
          <p:spPr>
            <a:xfrm>
              <a:off x="537135" y="920175"/>
              <a:ext cx="3816000" cy="3816000"/>
            </a:xfrm>
            <a:prstGeom prst="noSmoking">
              <a:avLst>
                <a:gd name="adj" fmla="val 972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 xmlns:a16="http://schemas.microsoft.com/office/drawing/2014/main" id="{B090501B-E0DE-4148-AD0C-125790E4295F}"/>
                </a:ext>
              </a:extLst>
            </p:cNvPr>
            <p:cNvSpPr txBox="1"/>
            <p:nvPr/>
          </p:nvSpPr>
          <p:spPr>
            <a:xfrm>
              <a:off x="955534" y="1535513"/>
              <a:ext cx="2979202" cy="2585323"/>
            </a:xfrm>
            <a:prstGeom prst="rect">
              <a:avLst/>
            </a:prstGeom>
            <a:noFill/>
          </p:spPr>
          <p:txBody>
            <a:bodyPr wrap="square" rtlCol="0">
              <a:spAutoFit/>
            </a:bodyPr>
            <a:lstStyle/>
            <a:p>
              <a:pPr algn="ctr"/>
              <a:r>
                <a:rPr lang="en-US" sz="5400" b="1" dirty="0">
                  <a:latin typeface="Arial" charset="0"/>
                  <a:ea typeface="Arial" charset="0"/>
                  <a:cs typeface="Arial" charset="0"/>
                </a:rPr>
                <a:t>RCT in breast</a:t>
              </a:r>
            </a:p>
            <a:p>
              <a:pPr algn="ctr"/>
              <a:r>
                <a:rPr lang="en-US" sz="5400" b="1" dirty="0">
                  <a:latin typeface="Arial" charset="0"/>
                  <a:ea typeface="Arial" charset="0"/>
                  <a:cs typeface="Arial" charset="0"/>
                </a:rPr>
                <a:t>surgery</a:t>
              </a:r>
            </a:p>
          </p:txBody>
        </p:sp>
        <p:sp>
          <p:nvSpPr>
            <p:cNvPr id="10" name="Left Arrow Callout 79">
              <a:extLst>
                <a:ext uri="{FF2B5EF4-FFF2-40B4-BE49-F238E27FC236}">
                  <a16:creationId xmlns="" xmlns:a16="http://schemas.microsoft.com/office/drawing/2014/main" id="{52227AD0-884D-4B09-90BA-F179F0CA5B82}"/>
                </a:ext>
              </a:extLst>
            </p:cNvPr>
            <p:cNvSpPr/>
            <p:nvPr/>
          </p:nvSpPr>
          <p:spPr>
            <a:xfrm>
              <a:off x="4545680" y="709160"/>
              <a:ext cx="3285335" cy="1224000"/>
            </a:xfrm>
            <a:prstGeom prst="leftArrowCallout">
              <a:avLst>
                <a:gd name="adj1" fmla="val 9633"/>
                <a:gd name="adj2" fmla="val 13356"/>
                <a:gd name="adj3" fmla="val 20040"/>
                <a:gd name="adj4" fmla="val 79491"/>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sz="2400" dirty="0">
                  <a:solidFill>
                    <a:schemeClr val="bg1"/>
                  </a:solidFill>
                  <a:latin typeface="Arial" charset="0"/>
                  <a:ea typeface="Arial" charset="0"/>
                  <a:cs typeface="Arial" charset="0"/>
                </a:rPr>
                <a:t>Limited appreciation of the value of RCTs</a:t>
              </a:r>
            </a:p>
          </p:txBody>
        </p:sp>
        <p:sp>
          <p:nvSpPr>
            <p:cNvPr id="13" name="Left Arrow Callout 79">
              <a:extLst>
                <a:ext uri="{FF2B5EF4-FFF2-40B4-BE49-F238E27FC236}">
                  <a16:creationId xmlns="" xmlns:a16="http://schemas.microsoft.com/office/drawing/2014/main" id="{52227AD0-884D-4B09-90BA-F179F0CA5B82}"/>
                </a:ext>
              </a:extLst>
            </p:cNvPr>
            <p:cNvSpPr/>
            <p:nvPr/>
          </p:nvSpPr>
          <p:spPr>
            <a:xfrm>
              <a:off x="4545679" y="2218676"/>
              <a:ext cx="3285335" cy="1224000"/>
            </a:xfrm>
            <a:prstGeom prst="leftArrowCallout">
              <a:avLst>
                <a:gd name="adj1" fmla="val 9633"/>
                <a:gd name="adj2" fmla="val 13356"/>
                <a:gd name="adj3" fmla="val 20040"/>
                <a:gd name="adj4" fmla="val 79491"/>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sz="2400" dirty="0">
                  <a:solidFill>
                    <a:schemeClr val="bg1"/>
                  </a:solidFill>
                  <a:latin typeface="Arial" charset="0"/>
                  <a:ea typeface="Arial" charset="0"/>
                  <a:cs typeface="Arial" charset="0"/>
                </a:rPr>
                <a:t>Lack of equipoise</a:t>
              </a:r>
            </a:p>
          </p:txBody>
        </p:sp>
        <p:sp>
          <p:nvSpPr>
            <p:cNvPr id="14" name="Left Arrow Callout 79">
              <a:extLst>
                <a:ext uri="{FF2B5EF4-FFF2-40B4-BE49-F238E27FC236}">
                  <a16:creationId xmlns="" xmlns:a16="http://schemas.microsoft.com/office/drawing/2014/main" id="{52227AD0-884D-4B09-90BA-F179F0CA5B82}"/>
                </a:ext>
              </a:extLst>
            </p:cNvPr>
            <p:cNvSpPr/>
            <p:nvPr/>
          </p:nvSpPr>
          <p:spPr>
            <a:xfrm>
              <a:off x="4545679" y="3728192"/>
              <a:ext cx="3285335" cy="1224000"/>
            </a:xfrm>
            <a:prstGeom prst="leftArrowCallout">
              <a:avLst>
                <a:gd name="adj1" fmla="val 9633"/>
                <a:gd name="adj2" fmla="val 13356"/>
                <a:gd name="adj3" fmla="val 20040"/>
                <a:gd name="adj4" fmla="val 79491"/>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sz="2400" dirty="0">
                  <a:solidFill>
                    <a:schemeClr val="bg1"/>
                  </a:solidFill>
                  <a:latin typeface="Arial" charset="0"/>
                  <a:ea typeface="Arial" charset="0"/>
                  <a:cs typeface="Arial" charset="0"/>
                </a:rPr>
                <a:t>Inherent surgical culture</a:t>
              </a:r>
            </a:p>
          </p:txBody>
        </p:sp>
      </p:grpSp>
    </p:spTree>
    <p:extLst>
      <p:ext uri="{BB962C8B-B14F-4D97-AF65-F5344CB8AC3E}">
        <p14:creationId xmlns:p14="http://schemas.microsoft.com/office/powerpoint/2010/main" val="1923775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Overcoming barriers</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23483" b="27254"/>
          <a:stretch/>
        </p:blipFill>
        <p:spPr>
          <a:xfrm>
            <a:off x="195761" y="2246912"/>
            <a:ext cx="2216599" cy="1091967"/>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2736" y="898631"/>
            <a:ext cx="4049100" cy="792000"/>
          </a:xfrm>
          <a:prstGeom prst="rect">
            <a:avLst/>
          </a:prstGeom>
        </p:spPr>
      </p:pic>
      <p:pic>
        <p:nvPicPr>
          <p:cNvPr id="9" name="Picture 8"/>
          <p:cNvPicPr>
            <a:picLocks noChangeAspect="1"/>
          </p:cNvPicPr>
          <p:nvPr/>
        </p:nvPicPr>
        <p:blipFill rotWithShape="1">
          <a:blip r:embed="rId5">
            <a:extLst>
              <a:ext uri="{28A0092B-C50C-407E-A947-70E740481C1C}">
                <a14:useLocalDpi xmlns:a14="http://schemas.microsoft.com/office/drawing/2010/main" val="0"/>
              </a:ext>
            </a:extLst>
          </a:blip>
          <a:srcRect t="36150"/>
          <a:stretch/>
        </p:blipFill>
        <p:spPr>
          <a:xfrm>
            <a:off x="3535593" y="2396895"/>
            <a:ext cx="2206243" cy="792000"/>
          </a:xfrm>
          <a:prstGeom prst="rect">
            <a:avLst/>
          </a:prstGeom>
        </p:spPr>
      </p:pic>
      <p:pic>
        <p:nvPicPr>
          <p:cNvPr id="11" name="Picture 10"/>
          <p:cNvPicPr>
            <a:picLocks noChangeAspect="1"/>
          </p:cNvPicPr>
          <p:nvPr/>
        </p:nvPicPr>
        <p:blipFill rotWithShape="1">
          <a:blip r:embed="rId6">
            <a:extLst>
              <a:ext uri="{28A0092B-C50C-407E-A947-70E740481C1C}">
                <a14:useLocalDpi xmlns:a14="http://schemas.microsoft.com/office/drawing/2010/main" val="0"/>
              </a:ext>
            </a:extLst>
          </a:blip>
          <a:srcRect t="36452" b="37452"/>
          <a:stretch/>
        </p:blipFill>
        <p:spPr>
          <a:xfrm>
            <a:off x="2706917" y="3895159"/>
            <a:ext cx="3034919" cy="792000"/>
          </a:xfrm>
          <a:prstGeom prst="rect">
            <a:avLst/>
          </a:prstGeom>
        </p:spPr>
      </p:pic>
      <p:cxnSp>
        <p:nvCxnSpPr>
          <p:cNvPr id="16" name="Straight Connector 15"/>
          <p:cNvCxnSpPr/>
          <p:nvPr/>
        </p:nvCxnSpPr>
        <p:spPr>
          <a:xfrm>
            <a:off x="6008913" y="894522"/>
            <a:ext cx="39757" cy="3796748"/>
          </a:xfrm>
          <a:prstGeom prst="line">
            <a:avLst/>
          </a:prstGeom>
          <a:ln w="381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76595" y="894522"/>
            <a:ext cx="39757" cy="3796748"/>
          </a:xfrm>
          <a:prstGeom prst="line">
            <a:avLst/>
          </a:prstGeom>
          <a:ln w="38100">
            <a:solidFill>
              <a:srgbClr val="404040"/>
            </a:solidFill>
          </a:ln>
        </p:spPr>
        <p:style>
          <a:lnRef idx="1">
            <a:schemeClr val="accent1"/>
          </a:lnRef>
          <a:fillRef idx="0">
            <a:schemeClr val="accent1"/>
          </a:fillRef>
          <a:effectRef idx="0">
            <a:schemeClr val="accent1"/>
          </a:effectRef>
          <a:fontRef idx="minor">
            <a:schemeClr val="tx1"/>
          </a:fontRef>
        </p:style>
      </p:cxnSp>
      <p:pic>
        <p:nvPicPr>
          <p:cNvPr id="1026" name="Picture 2" descr="CS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44384" y="615288"/>
            <a:ext cx="2682700" cy="113922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827750" y="3754302"/>
            <a:ext cx="4315968" cy="1077218"/>
          </a:xfrm>
          <a:prstGeom prst="rect">
            <a:avLst/>
          </a:prstGeom>
          <a:noFill/>
        </p:spPr>
        <p:txBody>
          <a:bodyPr wrap="square" rtlCol="0">
            <a:spAutoFit/>
          </a:bodyPr>
          <a:lstStyle/>
          <a:p>
            <a:pPr algn="ctr"/>
            <a:r>
              <a:rPr lang="en-US" sz="3200" dirty="0" smtClean="0"/>
              <a:t>Surgical Trainee Research </a:t>
            </a:r>
            <a:r>
              <a:rPr lang="en-US" sz="3200" dirty="0" err="1" smtClean="0"/>
              <a:t>Collaboratives</a:t>
            </a:r>
            <a:endParaRPr lang="en-US" sz="3200" dirty="0"/>
          </a:p>
        </p:txBody>
      </p:sp>
      <p:sp>
        <p:nvSpPr>
          <p:cNvPr id="7" name="TextBox 6"/>
          <p:cNvSpPr txBox="1"/>
          <p:nvPr/>
        </p:nvSpPr>
        <p:spPr>
          <a:xfrm>
            <a:off x="7871022" y="1754517"/>
            <a:ext cx="2218684" cy="369332"/>
          </a:xfrm>
          <a:prstGeom prst="rect">
            <a:avLst/>
          </a:prstGeom>
          <a:noFill/>
        </p:spPr>
        <p:txBody>
          <a:bodyPr wrap="none" rtlCol="0">
            <a:spAutoFit/>
          </a:bodyPr>
          <a:lstStyle/>
          <a:p>
            <a:r>
              <a:rPr lang="en-US" dirty="0" smtClean="0"/>
              <a:t>Surgical Trials </a:t>
            </a:r>
            <a:r>
              <a:rPr lang="en-US" dirty="0" err="1" smtClean="0"/>
              <a:t>Centres</a:t>
            </a:r>
            <a:endParaRPr lang="en-US" dirty="0"/>
          </a:p>
        </p:txBody>
      </p:sp>
    </p:spTree>
    <p:extLst>
      <p:ext uri="{BB962C8B-B14F-4D97-AF65-F5344CB8AC3E}">
        <p14:creationId xmlns:p14="http://schemas.microsoft.com/office/powerpoint/2010/main" val="6755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ular Callout 22"/>
          <p:cNvSpPr/>
          <p:nvPr/>
        </p:nvSpPr>
        <p:spPr>
          <a:xfrm>
            <a:off x="6260121" y="484049"/>
            <a:ext cx="5143825" cy="1361725"/>
          </a:xfrm>
          <a:prstGeom prst="wedgeRoundRectCallout">
            <a:avLst>
              <a:gd name="adj1" fmla="val -48182"/>
              <a:gd name="adj2" fmla="val 73956"/>
              <a:gd name="adj3" fmla="val 16667"/>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ular Callout 23"/>
          <p:cNvSpPr/>
          <p:nvPr/>
        </p:nvSpPr>
        <p:spPr>
          <a:xfrm>
            <a:off x="6009380" y="2367499"/>
            <a:ext cx="5701974" cy="2378727"/>
          </a:xfrm>
          <a:prstGeom prst="wedgeRoundRectCallout">
            <a:avLst>
              <a:gd name="adj1" fmla="val -48924"/>
              <a:gd name="adj2" fmla="val 68501"/>
              <a:gd name="adj3" fmla="val 16667"/>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ular Callout 20"/>
          <p:cNvSpPr/>
          <p:nvPr/>
        </p:nvSpPr>
        <p:spPr>
          <a:xfrm>
            <a:off x="1032386" y="3205260"/>
            <a:ext cx="3665173" cy="1315687"/>
          </a:xfrm>
          <a:prstGeom prst="wedgeRoundRectCallout">
            <a:avLst>
              <a:gd name="adj1" fmla="val 55515"/>
              <a:gd name="adj2" fmla="val 78388"/>
              <a:gd name="adj3" fmla="val 16667"/>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ular Callout 19"/>
          <p:cNvSpPr/>
          <p:nvPr/>
        </p:nvSpPr>
        <p:spPr>
          <a:xfrm>
            <a:off x="541866" y="503539"/>
            <a:ext cx="5143825" cy="1984032"/>
          </a:xfrm>
          <a:prstGeom prst="wedgeRoundRectCallout">
            <a:avLst>
              <a:gd name="adj1" fmla="val 42422"/>
              <a:gd name="adj2" fmla="val 68009"/>
              <a:gd name="adj3" fmla="val 16667"/>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It is achievable!</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565312" y="548579"/>
            <a:ext cx="5143825" cy="1938992"/>
          </a:xfrm>
          <a:prstGeom prst="rect">
            <a:avLst/>
          </a:prstGeom>
        </p:spPr>
        <p:txBody>
          <a:bodyPr wrap="square">
            <a:spAutoFit/>
          </a:bodyPr>
          <a:lstStyle/>
          <a:p>
            <a:pPr algn="ctr"/>
            <a:r>
              <a:rPr lang="en-GB" sz="2400" i="1" dirty="0">
                <a:latin typeface="Calibri" charset="0"/>
                <a:ea typeface="Calibri" charset="0"/>
                <a:cs typeface="Times New Roman" charset="0"/>
              </a:rPr>
              <a:t>“I think in this day and age </a:t>
            </a:r>
            <a:r>
              <a:rPr lang="en-GB" sz="2400" b="1" i="1" dirty="0">
                <a:latin typeface="Calibri" charset="0"/>
                <a:ea typeface="Calibri" charset="0"/>
                <a:cs typeface="Times New Roman" charset="0"/>
              </a:rPr>
              <a:t>you need to be practicing evidence-based </a:t>
            </a:r>
            <a:r>
              <a:rPr lang="en-GB" sz="2400" b="1" i="1" dirty="0" smtClean="0">
                <a:latin typeface="Calibri" charset="0"/>
                <a:ea typeface="Calibri" charset="0"/>
                <a:cs typeface="Times New Roman" charset="0"/>
              </a:rPr>
              <a:t>surgery</a:t>
            </a:r>
            <a:r>
              <a:rPr lang="en-GB" sz="2400" i="1" dirty="0" smtClean="0">
                <a:latin typeface="Calibri" charset="0"/>
                <a:ea typeface="Calibri" charset="0"/>
                <a:cs typeface="Times New Roman" charset="0"/>
              </a:rPr>
              <a:t>. </a:t>
            </a:r>
            <a:r>
              <a:rPr lang="en-GB" sz="2400" i="1" dirty="0">
                <a:latin typeface="Calibri" charset="0"/>
                <a:ea typeface="Calibri" charset="0"/>
                <a:cs typeface="Times New Roman" charset="0"/>
              </a:rPr>
              <a:t>You can’t just say, “Oh, but it works nicely in my hands.” That’s not good enough.” </a:t>
            </a:r>
            <a:endParaRPr lang="en-US" sz="2400" i="1" dirty="0"/>
          </a:p>
        </p:txBody>
      </p:sp>
      <p:sp>
        <p:nvSpPr>
          <p:cNvPr id="14" name="Rectangle 13"/>
          <p:cNvSpPr/>
          <p:nvPr/>
        </p:nvSpPr>
        <p:spPr>
          <a:xfrm>
            <a:off x="1131766" y="3202631"/>
            <a:ext cx="3361163" cy="1200329"/>
          </a:xfrm>
          <a:prstGeom prst="rect">
            <a:avLst/>
          </a:prstGeom>
        </p:spPr>
        <p:txBody>
          <a:bodyPr wrap="square">
            <a:spAutoFit/>
          </a:bodyPr>
          <a:lstStyle/>
          <a:p>
            <a:pPr algn="ctr">
              <a:spcAft>
                <a:spcPts val="800"/>
              </a:spcAft>
            </a:pPr>
            <a:r>
              <a:rPr lang="en-GB" sz="2400" i="1" dirty="0">
                <a:latin typeface="Calibri" charset="0"/>
                <a:ea typeface="Calibri" charset="0"/>
                <a:cs typeface="Times New Roman" charset="0"/>
              </a:rPr>
              <a:t>“If you're not offering [trials], you are </a:t>
            </a:r>
            <a:r>
              <a:rPr lang="en-GB" sz="2400" b="1" i="1" dirty="0">
                <a:latin typeface="Calibri" charset="0"/>
                <a:ea typeface="Calibri" charset="0"/>
                <a:cs typeface="Times New Roman" charset="0"/>
              </a:rPr>
              <a:t>depriving patients' choice</a:t>
            </a:r>
            <a:r>
              <a:rPr lang="en-GB" sz="2400" i="1" dirty="0">
                <a:latin typeface="Calibri" charset="0"/>
                <a:ea typeface="Calibri" charset="0"/>
                <a:cs typeface="Times New Roman" charset="0"/>
              </a:rPr>
              <a:t>.”</a:t>
            </a:r>
            <a:endParaRPr lang="en-GB" i="1" dirty="0">
              <a:effectLst/>
              <a:latin typeface="Calibri" charset="0"/>
              <a:ea typeface="Calibri" charset="0"/>
              <a:cs typeface="Times New Roman" charset="0"/>
            </a:endParaRPr>
          </a:p>
        </p:txBody>
      </p:sp>
      <p:sp>
        <p:nvSpPr>
          <p:cNvPr id="15" name="Rectangle 14"/>
          <p:cNvSpPr/>
          <p:nvPr/>
        </p:nvSpPr>
        <p:spPr>
          <a:xfrm>
            <a:off x="5939040" y="2437903"/>
            <a:ext cx="5767754" cy="2308324"/>
          </a:xfrm>
          <a:prstGeom prst="rect">
            <a:avLst/>
          </a:prstGeom>
        </p:spPr>
        <p:txBody>
          <a:bodyPr wrap="square">
            <a:spAutoFit/>
          </a:bodyPr>
          <a:lstStyle/>
          <a:p>
            <a:pPr algn="ctr"/>
            <a:r>
              <a:rPr lang="en-GB" sz="2400" i="1" dirty="0">
                <a:latin typeface="Calibri" charset="0"/>
                <a:ea typeface="Calibri" charset="0"/>
                <a:cs typeface="Times New Roman" charset="0"/>
              </a:rPr>
              <a:t>“I think it's all about how you explain it to the patient, but it's absolutely achievable. If people say you can't do it, it's they can't do it. They're failing to do it. It's a communication skill that everyone should have and should learn.“</a:t>
            </a:r>
            <a:endParaRPr lang="en-US" sz="2400" i="1" dirty="0"/>
          </a:p>
        </p:txBody>
      </p:sp>
      <p:sp>
        <p:nvSpPr>
          <p:cNvPr id="19" name="Rectangle 18"/>
          <p:cNvSpPr/>
          <p:nvPr/>
        </p:nvSpPr>
        <p:spPr>
          <a:xfrm>
            <a:off x="6243840" y="516952"/>
            <a:ext cx="5158154" cy="1200329"/>
          </a:xfrm>
          <a:prstGeom prst="rect">
            <a:avLst/>
          </a:prstGeom>
        </p:spPr>
        <p:txBody>
          <a:bodyPr wrap="square">
            <a:spAutoFit/>
          </a:bodyPr>
          <a:lstStyle/>
          <a:p>
            <a:pPr algn="ctr"/>
            <a:r>
              <a:rPr lang="en-GB" sz="2400" i="1" dirty="0">
                <a:latin typeface="Calibri" charset="0"/>
                <a:ea typeface="Calibri" charset="0"/>
                <a:cs typeface="Times New Roman" charset="0"/>
              </a:rPr>
              <a:t>“But we always need good quality evidence, and </a:t>
            </a:r>
            <a:r>
              <a:rPr lang="en-GB" sz="2400" b="1" i="1" dirty="0">
                <a:latin typeface="Calibri" charset="0"/>
                <a:ea typeface="Calibri" charset="0"/>
                <a:cs typeface="Times New Roman" charset="0"/>
              </a:rPr>
              <a:t>good quality evidence comes from randomised trials</a:t>
            </a:r>
            <a:r>
              <a:rPr lang="en-GB" sz="2400" i="1" dirty="0">
                <a:latin typeface="Calibri" charset="0"/>
                <a:ea typeface="Calibri" charset="0"/>
                <a:cs typeface="Times New Roman" charset="0"/>
              </a:rPr>
              <a:t>.”</a:t>
            </a:r>
            <a:r>
              <a:rPr lang="en-GB" sz="2400" i="1" dirty="0"/>
              <a:t> </a:t>
            </a:r>
            <a:endParaRPr lang="en-US" sz="2400" i="1" dirty="0"/>
          </a:p>
        </p:txBody>
      </p:sp>
    </p:spTree>
    <p:extLst>
      <p:ext uri="{BB962C8B-B14F-4D97-AF65-F5344CB8AC3E}">
        <p14:creationId xmlns:p14="http://schemas.microsoft.com/office/powerpoint/2010/main" val="379239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mj-lt"/>
              </a:rPr>
              <a:t>Any questions?</a:t>
            </a:r>
            <a:endParaRPr lang="en-US" sz="4000" dirty="0">
              <a:latin typeface="+mj-lt"/>
            </a:endParaRP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383971" y="293914"/>
            <a:ext cx="7424865" cy="2384023"/>
            <a:chOff x="355567" y="756052"/>
            <a:chExt cx="11510669" cy="3816000"/>
          </a:xfrm>
        </p:grpSpPr>
        <p:sp>
          <p:nvSpPr>
            <p:cNvPr id="8" name="TextBox 7">
              <a:extLst>
                <a:ext uri="{FF2B5EF4-FFF2-40B4-BE49-F238E27FC236}">
                  <a16:creationId xmlns="" xmlns:a16="http://schemas.microsoft.com/office/drawing/2014/main" id="{B090501B-E0DE-4148-AD0C-125790E4295F}"/>
                </a:ext>
              </a:extLst>
            </p:cNvPr>
            <p:cNvSpPr txBox="1"/>
            <p:nvPr/>
          </p:nvSpPr>
          <p:spPr>
            <a:xfrm>
              <a:off x="6837873" y="1371390"/>
              <a:ext cx="2979202" cy="2585323"/>
            </a:xfrm>
            <a:prstGeom prst="rect">
              <a:avLst/>
            </a:prstGeom>
            <a:noFill/>
          </p:spPr>
          <p:txBody>
            <a:bodyPr wrap="square" rtlCol="0">
              <a:spAutoFit/>
            </a:bodyPr>
            <a:lstStyle/>
            <a:p>
              <a:pPr algn="ctr"/>
              <a:r>
                <a:rPr lang="en-US" sz="3200" b="1" dirty="0">
                  <a:latin typeface="Arial" charset="0"/>
                  <a:ea typeface="Arial" charset="0"/>
                  <a:cs typeface="Arial" charset="0"/>
                </a:rPr>
                <a:t>RCT in breast</a:t>
              </a:r>
            </a:p>
            <a:p>
              <a:pPr algn="ctr"/>
              <a:r>
                <a:rPr lang="en-US" sz="3200" b="1" dirty="0">
                  <a:latin typeface="Arial" charset="0"/>
                  <a:ea typeface="Arial" charset="0"/>
                  <a:cs typeface="Arial" charset="0"/>
                </a:rPr>
                <a:t>surgery</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48634" y="1436713"/>
              <a:ext cx="2217602" cy="2520000"/>
            </a:xfrm>
            <a:prstGeom prst="rect">
              <a:avLst/>
            </a:prstGeom>
          </p:spPr>
        </p:pic>
        <p:sp>
          <p:nvSpPr>
            <p:cNvPr id="18" name="&quot;No&quot; Symbol 76">
              <a:extLst>
                <a:ext uri="{FF2B5EF4-FFF2-40B4-BE49-F238E27FC236}">
                  <a16:creationId xmlns="" xmlns:a16="http://schemas.microsoft.com/office/drawing/2014/main" id="{E80D2471-42D7-41B7-BF3D-3726AABB679C}"/>
                </a:ext>
              </a:extLst>
            </p:cNvPr>
            <p:cNvSpPr/>
            <p:nvPr/>
          </p:nvSpPr>
          <p:spPr>
            <a:xfrm>
              <a:off x="355567" y="756052"/>
              <a:ext cx="3816000" cy="3816000"/>
            </a:xfrm>
            <a:prstGeom prst="noSmoking">
              <a:avLst>
                <a:gd name="adj" fmla="val 972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 xmlns:a16="http://schemas.microsoft.com/office/drawing/2014/main" id="{B090501B-E0DE-4148-AD0C-125790E4295F}"/>
                </a:ext>
              </a:extLst>
            </p:cNvPr>
            <p:cNvSpPr txBox="1"/>
            <p:nvPr/>
          </p:nvSpPr>
          <p:spPr>
            <a:xfrm>
              <a:off x="773966" y="1371390"/>
              <a:ext cx="2979201" cy="2512485"/>
            </a:xfrm>
            <a:prstGeom prst="rect">
              <a:avLst/>
            </a:prstGeom>
            <a:noFill/>
          </p:spPr>
          <p:txBody>
            <a:bodyPr wrap="square" rtlCol="0">
              <a:spAutoFit/>
            </a:bodyPr>
            <a:lstStyle/>
            <a:p>
              <a:pPr algn="ctr"/>
              <a:r>
                <a:rPr lang="en-US" sz="3200" b="1" dirty="0">
                  <a:latin typeface="Arial" charset="0"/>
                  <a:ea typeface="Arial" charset="0"/>
                  <a:cs typeface="Arial" charset="0"/>
                </a:rPr>
                <a:t>RCT in breast</a:t>
              </a:r>
            </a:p>
            <a:p>
              <a:pPr algn="ctr"/>
              <a:r>
                <a:rPr lang="en-US" sz="3200" b="1" dirty="0">
                  <a:latin typeface="Arial" charset="0"/>
                  <a:ea typeface="Arial" charset="0"/>
                  <a:cs typeface="Arial" charset="0"/>
                </a:rPr>
                <a:t>surgery</a:t>
              </a:r>
            </a:p>
          </p:txBody>
        </p:sp>
        <p:sp>
          <p:nvSpPr>
            <p:cNvPr id="12" name="Striped Right Arrow 11"/>
            <p:cNvSpPr/>
            <p:nvPr/>
          </p:nvSpPr>
          <p:spPr>
            <a:xfrm>
              <a:off x="4616531" y="1801198"/>
              <a:ext cx="2165684" cy="1791029"/>
            </a:xfrm>
            <a:prstGeom prst="stripedRightArrow">
              <a:avLst/>
            </a:prstGeom>
            <a:solidFill>
              <a:srgbClr val="D9D9D9"/>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2092416" y="3416697"/>
            <a:ext cx="8007166" cy="1569660"/>
          </a:xfrm>
          <a:prstGeom prst="rect">
            <a:avLst/>
          </a:prstGeom>
          <a:noFill/>
        </p:spPr>
        <p:txBody>
          <a:bodyPr wrap="square" rtlCol="0">
            <a:spAutoFit/>
          </a:bodyPr>
          <a:lstStyle/>
          <a:p>
            <a:r>
              <a:rPr lang="en-US" sz="3200" b="1" dirty="0" smtClean="0"/>
              <a:t>Presenter: 	</a:t>
            </a:r>
            <a:r>
              <a:rPr lang="en-US" sz="3200" dirty="0" smtClean="0"/>
              <a:t>Gareth.davies@doctors.org.uk</a:t>
            </a:r>
          </a:p>
          <a:p>
            <a:endParaRPr lang="en-US" sz="3200" dirty="0" smtClean="0"/>
          </a:p>
          <a:p>
            <a:r>
              <a:rPr lang="en-US" sz="3200" b="1" dirty="0" smtClean="0"/>
              <a:t>Supervisor: 	</a:t>
            </a:r>
            <a:r>
              <a:rPr lang="en-US" sz="3200" dirty="0" smtClean="0"/>
              <a:t>Shelley.potter@bristol.ac.uk</a:t>
            </a:r>
            <a:endParaRPr lang="en-US" sz="3200" dirty="0"/>
          </a:p>
        </p:txBody>
      </p:sp>
    </p:spTree>
    <p:extLst>
      <p:ext uri="{BB962C8B-B14F-4D97-AF65-F5344CB8AC3E}">
        <p14:creationId xmlns:p14="http://schemas.microsoft.com/office/powerpoint/2010/main" val="1494058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16482" y="5091195"/>
            <a:ext cx="5978770" cy="1325563"/>
          </a:xfrm>
          <a:prstGeom prst="rect">
            <a:avLst/>
          </a:prstGeom>
        </p:spPr>
        <p:txBody>
          <a:bodyPr vert="horz" lIns="91440" tIns="45720" rIns="91440" bIns="45720" rtlCol="0" anchor="ctr">
            <a:normAutofit fontScale="92500"/>
          </a:bodyPr>
          <a:lstStyle/>
          <a:p>
            <a:pPr algn="ctr">
              <a:lnSpc>
                <a:spcPct val="90000"/>
              </a:lnSpc>
              <a:spcBef>
                <a:spcPct val="0"/>
              </a:spcBef>
              <a:spcAft>
                <a:spcPts val="600"/>
              </a:spcAft>
            </a:pPr>
            <a:r>
              <a:rPr lang="en-US" sz="3200" kern="1200" dirty="0">
                <a:solidFill>
                  <a:schemeClr val="tx1"/>
                </a:solidFill>
                <a:latin typeface="+mj-lt"/>
                <a:ea typeface="+mj-ea"/>
                <a:cs typeface="+mj-cs"/>
              </a:rPr>
              <a:t>Evaluating outcomes of </a:t>
            </a:r>
          </a:p>
          <a:p>
            <a:pPr algn="ctr">
              <a:lnSpc>
                <a:spcPct val="90000"/>
              </a:lnSpc>
              <a:spcBef>
                <a:spcPct val="0"/>
              </a:spcBef>
              <a:spcAft>
                <a:spcPts val="600"/>
              </a:spcAft>
            </a:pPr>
            <a:r>
              <a:rPr lang="en-US" sz="3200" kern="1200" dirty="0">
                <a:solidFill>
                  <a:schemeClr val="tx1"/>
                </a:solidFill>
                <a:latin typeface="+mj-lt"/>
                <a:ea typeface="+mj-ea"/>
                <a:cs typeface="+mj-cs"/>
              </a:rPr>
              <a:t>implant-based breast reconstruction</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3357" t="3439" r="22590" b="14178"/>
          <a:stretch/>
        </p:blipFill>
        <p:spPr>
          <a:xfrm>
            <a:off x="630636" y="838496"/>
            <a:ext cx="4684535" cy="4351338"/>
          </a:xfrm>
          <a:prstGeom prst="rect">
            <a:avLst/>
          </a:prstGeom>
        </p:spPr>
      </p:pic>
      <p:sp>
        <p:nvSpPr>
          <p:cNvPr id="5" name="TextBox 4"/>
          <p:cNvSpPr txBox="1"/>
          <p:nvPr/>
        </p:nvSpPr>
        <p:spPr>
          <a:xfrm>
            <a:off x="6240295" y="445486"/>
            <a:ext cx="5885009" cy="5324535"/>
          </a:xfrm>
          <a:prstGeom prst="rect">
            <a:avLst/>
          </a:prstGeom>
          <a:noFill/>
        </p:spPr>
        <p:txBody>
          <a:bodyPr wrap="none" rtlCol="0">
            <a:spAutoFit/>
          </a:bodyPr>
          <a:lstStyle/>
          <a:p>
            <a:pPr marL="144000" algn="ctr">
              <a:lnSpc>
                <a:spcPct val="250000"/>
              </a:lnSpc>
              <a:buSzPct val="240000"/>
            </a:pPr>
            <a:r>
              <a:rPr lang="en-US" sz="3200" u="sng" dirty="0"/>
              <a:t>Phases</a:t>
            </a:r>
          </a:p>
          <a:p>
            <a:pPr marL="486900" indent="-342900">
              <a:lnSpc>
                <a:spcPct val="250000"/>
              </a:lnSpc>
              <a:buSzPct val="240000"/>
              <a:buFont typeface="+mj-lt"/>
              <a:buAutoNum type="arabicPeriod"/>
            </a:pPr>
            <a:r>
              <a:rPr lang="en-US" sz="2600" dirty="0"/>
              <a:t>  National Practice Survey</a:t>
            </a:r>
          </a:p>
          <a:p>
            <a:pPr marL="486900" indent="-342900">
              <a:lnSpc>
                <a:spcPct val="250000"/>
              </a:lnSpc>
              <a:buSzPct val="240000"/>
              <a:buFont typeface="+mj-lt"/>
              <a:buAutoNum type="arabicPeriod"/>
            </a:pPr>
            <a:r>
              <a:rPr lang="en-US" sz="2600" dirty="0"/>
              <a:t>  Prospective Cohort Study</a:t>
            </a:r>
          </a:p>
          <a:p>
            <a:pPr marL="486900" indent="-342900">
              <a:lnSpc>
                <a:spcPct val="250000"/>
              </a:lnSpc>
              <a:buSzPct val="240000"/>
              <a:buFont typeface="+mj-lt"/>
              <a:buAutoNum type="arabicPeriod"/>
            </a:pPr>
            <a:r>
              <a:rPr lang="en-US" sz="2600" dirty="0"/>
              <a:t>  Mixed Methods Acceptability Study</a:t>
            </a:r>
          </a:p>
          <a:p>
            <a:pPr marL="486900" indent="-342900">
              <a:lnSpc>
                <a:spcPct val="250000"/>
              </a:lnSpc>
              <a:buSzPct val="240000"/>
              <a:buFont typeface="+mj-lt"/>
              <a:buAutoNum type="arabicPeriod"/>
            </a:pPr>
            <a:r>
              <a:rPr lang="en-US" sz="2600" dirty="0"/>
              <a:t>  Design of a Pragmatic RCT</a:t>
            </a:r>
          </a:p>
        </p:txBody>
      </p:sp>
      <p:sp>
        <p:nvSpPr>
          <p:cNvPr id="6" name="Rectangle 5"/>
          <p:cNvSpPr/>
          <p:nvPr/>
        </p:nvSpPr>
        <p:spPr>
          <a:xfrm>
            <a:off x="6240295" y="3826041"/>
            <a:ext cx="5812820" cy="794085"/>
          </a:xfrm>
          <a:prstGeom prst="rect">
            <a:avLst/>
          </a:prstGeom>
          <a:noFill/>
          <a:ln w="381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5940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 xmlns:a16="http://schemas.microsoft.com/office/drawing/2014/main" id="{6EA00C0C-5AEF-4026-AF26-B34D328C95D6}"/>
              </a:ext>
            </a:extLst>
          </p:cNvPr>
          <p:cNvGraphicFramePr>
            <a:graphicFrameLocks/>
          </p:cNvGraphicFramePr>
          <p:nvPr>
            <p:extLst>
              <p:ext uri="{D42A27DB-BD31-4B8C-83A1-F6EECF244321}">
                <p14:modId xmlns:p14="http://schemas.microsoft.com/office/powerpoint/2010/main" val="1098758597"/>
              </p:ext>
            </p:extLst>
          </p:nvPr>
        </p:nvGraphicFramePr>
        <p:xfrm>
          <a:off x="744894" y="967903"/>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0073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Methods</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txBox="1">
            <a:spLocks/>
          </p:cNvSpPr>
          <p:nvPr/>
        </p:nvSpPr>
        <p:spPr>
          <a:xfrm>
            <a:off x="1219201" y="-59635"/>
            <a:ext cx="10735732" cy="553631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spcBef>
                <a:spcPts val="2200"/>
              </a:spcBef>
              <a:buFont typeface="Arial" panose="020B0604020202020204" pitchFamily="34" charset="0"/>
              <a:buChar char="•"/>
            </a:pPr>
            <a:r>
              <a:rPr lang="en-US" sz="3200" dirty="0">
                <a:ea typeface="Arial" charset="0"/>
                <a:cs typeface="Arial" charset="0"/>
              </a:rPr>
              <a:t>Semi-structured qualitative interviews</a:t>
            </a:r>
          </a:p>
          <a:p>
            <a:pPr marL="457200" indent="-457200">
              <a:spcBef>
                <a:spcPts val="2200"/>
              </a:spcBef>
              <a:buFont typeface="Arial" charset="0"/>
              <a:buChar char="•"/>
            </a:pPr>
            <a:r>
              <a:rPr lang="en-US" sz="3200" dirty="0">
                <a:ea typeface="Arial" charset="0"/>
                <a:cs typeface="Arial" charset="0"/>
              </a:rPr>
              <a:t>31 Healthcare professionals </a:t>
            </a:r>
          </a:p>
          <a:p>
            <a:pPr marL="457200" indent="-457200">
              <a:spcBef>
                <a:spcPts val="2200"/>
              </a:spcBef>
              <a:buFont typeface="Arial" charset="0"/>
              <a:buChar char="•"/>
            </a:pPr>
            <a:r>
              <a:rPr lang="en-US" sz="3200" dirty="0">
                <a:ea typeface="Arial" charset="0"/>
                <a:cs typeface="Arial" charset="0"/>
              </a:rPr>
              <a:t>Data </a:t>
            </a:r>
            <a:r>
              <a:rPr lang="en-US" sz="3200" dirty="0" err="1">
                <a:ea typeface="Arial" charset="0"/>
                <a:cs typeface="Arial" charset="0"/>
              </a:rPr>
              <a:t>analysed</a:t>
            </a:r>
            <a:r>
              <a:rPr lang="en-US" sz="3200" dirty="0">
                <a:ea typeface="Arial" charset="0"/>
                <a:cs typeface="Arial" charset="0"/>
              </a:rPr>
              <a:t> thematically</a:t>
            </a:r>
          </a:p>
          <a:p>
            <a:pPr marL="457200" indent="-457200">
              <a:spcBef>
                <a:spcPts val="2200"/>
              </a:spcBef>
              <a:buFont typeface="Arial" charset="0"/>
              <a:buChar char="•"/>
            </a:pPr>
            <a:r>
              <a:rPr lang="en-US" sz="3200" dirty="0">
                <a:ea typeface="Arial" charset="0"/>
                <a:cs typeface="Arial" charset="0"/>
              </a:rPr>
              <a:t>Concurrent sampling, data collection, &amp; analysis until data saturation achieved</a:t>
            </a:r>
            <a:endParaRPr lang="en-US" sz="3200" dirty="0"/>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13595"/>
          <a:stretch/>
        </p:blipFill>
        <p:spPr>
          <a:xfrm>
            <a:off x="8570495" y="332522"/>
            <a:ext cx="3185133" cy="2376000"/>
          </a:xfrm>
          <a:prstGeom prst="rect">
            <a:avLst/>
          </a:prstGeom>
        </p:spPr>
      </p:pic>
    </p:spTree>
    <p:extLst>
      <p:ext uri="{BB962C8B-B14F-4D97-AF65-F5344CB8AC3E}">
        <p14:creationId xmlns:p14="http://schemas.microsoft.com/office/powerpoint/2010/main" val="723017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Callout 7"/>
          <p:cNvSpPr/>
          <p:nvPr/>
        </p:nvSpPr>
        <p:spPr>
          <a:xfrm>
            <a:off x="696431" y="1527808"/>
            <a:ext cx="10714076" cy="2538645"/>
          </a:xfrm>
          <a:prstGeom prst="wedgeEllipseCallout">
            <a:avLst>
              <a:gd name="adj1" fmla="val -46039"/>
              <a:gd name="adj2" fmla="val 87494"/>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Results</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txBox="1">
            <a:spLocks/>
          </p:cNvSpPr>
          <p:nvPr/>
        </p:nvSpPr>
        <p:spPr>
          <a:xfrm>
            <a:off x="1179225" y="2164870"/>
            <a:ext cx="9833548" cy="1055408"/>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GB" sz="3600" i="1" dirty="0">
                <a:solidFill>
                  <a:srgbClr val="000000"/>
                </a:solidFill>
              </a:rPr>
              <a:t>“Fundamentally, there is a question where we don’t know which is better and which is worse. It would be great to know that.”</a:t>
            </a:r>
            <a:endParaRPr lang="en-US" sz="3600" dirty="0">
              <a:solidFill>
                <a:srgbClr val="000000"/>
              </a:solidFill>
            </a:endParaRPr>
          </a:p>
        </p:txBody>
      </p:sp>
      <p:sp>
        <p:nvSpPr>
          <p:cNvPr id="5" name="TextBox 4"/>
          <p:cNvSpPr txBox="1"/>
          <p:nvPr/>
        </p:nvSpPr>
        <p:spPr>
          <a:xfrm>
            <a:off x="0" y="524465"/>
            <a:ext cx="12191999" cy="584775"/>
          </a:xfrm>
          <a:prstGeom prst="rect">
            <a:avLst/>
          </a:prstGeom>
          <a:noFill/>
        </p:spPr>
        <p:txBody>
          <a:bodyPr wrap="square" rtlCol="0">
            <a:spAutoFit/>
          </a:bodyPr>
          <a:lstStyle/>
          <a:p>
            <a:pPr algn="ctr"/>
            <a:r>
              <a:rPr lang="en-US" sz="3200" dirty="0"/>
              <a:t>Limited evidence base</a:t>
            </a:r>
          </a:p>
        </p:txBody>
      </p:sp>
    </p:spTree>
    <p:extLst>
      <p:ext uri="{BB962C8B-B14F-4D97-AF65-F5344CB8AC3E}">
        <p14:creationId xmlns:p14="http://schemas.microsoft.com/office/powerpoint/2010/main" val="800226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Results</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0" y="524465"/>
            <a:ext cx="12191999" cy="1569660"/>
          </a:xfrm>
          <a:prstGeom prst="rect">
            <a:avLst/>
          </a:prstGeom>
          <a:noFill/>
        </p:spPr>
        <p:txBody>
          <a:bodyPr wrap="square" rtlCol="0">
            <a:spAutoFit/>
          </a:bodyPr>
          <a:lstStyle/>
          <a:p>
            <a:pPr algn="ctr"/>
            <a:r>
              <a:rPr lang="en-US" sz="3200" dirty="0"/>
              <a:t>Opposition to RCTs</a:t>
            </a:r>
          </a:p>
          <a:p>
            <a:pPr algn="ctr"/>
            <a:endParaRPr lang="en-US" sz="3200" dirty="0"/>
          </a:p>
          <a:p>
            <a:pPr algn="ctr"/>
            <a:endParaRPr lang="en-US" sz="3200" dirty="0"/>
          </a:p>
        </p:txBody>
      </p:sp>
      <p:grpSp>
        <p:nvGrpSpPr>
          <p:cNvPr id="6" name="Group 5"/>
          <p:cNvGrpSpPr/>
          <p:nvPr/>
        </p:nvGrpSpPr>
        <p:grpSpPr>
          <a:xfrm>
            <a:off x="4146943" y="1767840"/>
            <a:ext cx="3747377" cy="2895600"/>
            <a:chOff x="4665103" y="1706880"/>
            <a:chExt cx="4323130" cy="3505200"/>
          </a:xfrm>
        </p:grpSpPr>
        <p:pic>
          <p:nvPicPr>
            <p:cNvPr id="7" name="Picture 6"/>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129459" y="1706880"/>
              <a:ext cx="858774" cy="1706880"/>
            </a:xfrm>
            <a:prstGeom prst="rect">
              <a:avLst/>
            </a:prstGeom>
          </p:spPr>
        </p:pic>
        <p:grpSp>
          <p:nvGrpSpPr>
            <p:cNvPr id="9" name="Group 8"/>
            <p:cNvGrpSpPr/>
            <p:nvPr/>
          </p:nvGrpSpPr>
          <p:grpSpPr>
            <a:xfrm>
              <a:off x="4665103" y="1706880"/>
              <a:ext cx="1724863" cy="1706880"/>
              <a:chOff x="4660389" y="1706880"/>
              <a:chExt cx="1724863" cy="1706880"/>
            </a:xfrm>
          </p:grpSpPr>
          <p:pic>
            <p:nvPicPr>
              <p:cNvPr id="20" name="Picture 19"/>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660389" y="1706880"/>
                <a:ext cx="858774" cy="1706880"/>
              </a:xfrm>
              <a:prstGeom prst="rect">
                <a:avLst/>
              </a:prstGeom>
            </p:spPr>
          </p:pic>
          <p:pic>
            <p:nvPicPr>
              <p:cNvPr id="21" name="Picture 20"/>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526478" y="1706880"/>
                <a:ext cx="858774" cy="1706880"/>
              </a:xfrm>
              <a:prstGeom prst="rect">
                <a:avLst/>
              </a:prstGeom>
            </p:spPr>
          </p:pic>
        </p:grpSp>
        <p:grpSp>
          <p:nvGrpSpPr>
            <p:cNvPr id="10" name="Group 9"/>
            <p:cNvGrpSpPr/>
            <p:nvPr/>
          </p:nvGrpSpPr>
          <p:grpSpPr>
            <a:xfrm>
              <a:off x="6397281" y="1706880"/>
              <a:ext cx="1724863" cy="1706880"/>
              <a:chOff x="4660389" y="1706880"/>
              <a:chExt cx="1724863" cy="1706880"/>
            </a:xfrm>
          </p:grpSpPr>
          <p:pic>
            <p:nvPicPr>
              <p:cNvPr id="18" name="Picture 17"/>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660389" y="1706880"/>
                <a:ext cx="858774" cy="1706880"/>
              </a:xfrm>
              <a:prstGeom prst="rect">
                <a:avLst/>
              </a:prstGeom>
            </p:spPr>
          </p:pic>
          <p:pic>
            <p:nvPicPr>
              <p:cNvPr id="19" name="Picture 18"/>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526478" y="1706880"/>
                <a:ext cx="858774" cy="1706880"/>
              </a:xfrm>
              <a:prstGeom prst="rect">
                <a:avLst/>
              </a:prstGeom>
            </p:spPr>
          </p:pic>
        </p:grpSp>
        <p:pic>
          <p:nvPicPr>
            <p:cNvPr id="11" name="Picture 10"/>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129459" y="3505200"/>
              <a:ext cx="858774" cy="1706880"/>
            </a:xfrm>
            <a:prstGeom prst="rect">
              <a:avLst/>
            </a:prstGeom>
          </p:spPr>
        </p:pic>
        <p:grpSp>
          <p:nvGrpSpPr>
            <p:cNvPr id="12" name="Group 11"/>
            <p:cNvGrpSpPr/>
            <p:nvPr/>
          </p:nvGrpSpPr>
          <p:grpSpPr>
            <a:xfrm>
              <a:off x="4665103" y="3505200"/>
              <a:ext cx="1724863" cy="1706880"/>
              <a:chOff x="4660389" y="1706880"/>
              <a:chExt cx="1724863" cy="1706880"/>
            </a:xfrm>
          </p:grpSpPr>
          <p:pic>
            <p:nvPicPr>
              <p:cNvPr id="16" name="Picture 15"/>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660389" y="1706880"/>
                <a:ext cx="858774" cy="1706880"/>
              </a:xfrm>
              <a:prstGeom prst="rect">
                <a:avLst/>
              </a:prstGeom>
            </p:spPr>
          </p:pic>
          <p:pic>
            <p:nvPicPr>
              <p:cNvPr id="17" name="Picture 16"/>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526478" y="1706880"/>
                <a:ext cx="858774" cy="1706880"/>
              </a:xfrm>
              <a:prstGeom prst="rect">
                <a:avLst/>
              </a:prstGeom>
            </p:spPr>
          </p:pic>
        </p:grpSp>
        <p:grpSp>
          <p:nvGrpSpPr>
            <p:cNvPr id="13" name="Group 12"/>
            <p:cNvGrpSpPr/>
            <p:nvPr/>
          </p:nvGrpSpPr>
          <p:grpSpPr>
            <a:xfrm>
              <a:off x="6397281" y="3505200"/>
              <a:ext cx="1724863" cy="1706880"/>
              <a:chOff x="4660389" y="1706880"/>
              <a:chExt cx="1724863" cy="1706880"/>
            </a:xfrm>
          </p:grpSpPr>
          <p:pic>
            <p:nvPicPr>
              <p:cNvPr id="14" name="Picture 13"/>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660389" y="1706880"/>
                <a:ext cx="858774" cy="1706880"/>
              </a:xfrm>
              <a:prstGeom prst="rect">
                <a:avLst/>
              </a:prstGeom>
            </p:spPr>
          </p:pic>
          <p:pic>
            <p:nvPicPr>
              <p:cNvPr id="15" name="Picture 14"/>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526478" y="1706880"/>
                <a:ext cx="858774" cy="1706880"/>
              </a:xfrm>
              <a:prstGeom prst="rect">
                <a:avLst/>
              </a:prstGeom>
            </p:spPr>
          </p:pic>
        </p:grpSp>
      </p:grpSp>
      <p:sp>
        <p:nvSpPr>
          <p:cNvPr id="3" name="Oval 2"/>
          <p:cNvSpPr/>
          <p:nvPr/>
        </p:nvSpPr>
        <p:spPr>
          <a:xfrm>
            <a:off x="5502442" y="3065577"/>
            <a:ext cx="2550695" cy="1827265"/>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6037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72100"/>
            <a:ext cx="12192000" cy="14859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Results</a:t>
            </a:r>
          </a:p>
        </p:txBody>
      </p:sp>
      <p:sp>
        <p:nvSpPr>
          <p:cNvPr id="4" name="Rectangle 3"/>
          <p:cNvSpPr/>
          <p:nvPr/>
        </p:nvSpPr>
        <p:spPr>
          <a:xfrm>
            <a:off x="-1" y="5370786"/>
            <a:ext cx="12192001" cy="18288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0" y="524465"/>
            <a:ext cx="12191999" cy="1569660"/>
          </a:xfrm>
          <a:prstGeom prst="rect">
            <a:avLst/>
          </a:prstGeom>
          <a:noFill/>
        </p:spPr>
        <p:txBody>
          <a:bodyPr wrap="square" rtlCol="0">
            <a:spAutoFit/>
          </a:bodyPr>
          <a:lstStyle/>
          <a:p>
            <a:pPr algn="ctr"/>
            <a:r>
              <a:rPr lang="en-US" sz="3200" dirty="0"/>
              <a:t>Opposition to RCTs</a:t>
            </a:r>
          </a:p>
          <a:p>
            <a:pPr algn="ctr"/>
            <a:endParaRPr lang="en-US" sz="3200" dirty="0"/>
          </a:p>
          <a:p>
            <a:pPr algn="ctr"/>
            <a:endParaRPr lang="en-US" sz="3200" dirty="0"/>
          </a:p>
        </p:txBody>
      </p:sp>
      <p:sp>
        <p:nvSpPr>
          <p:cNvPr id="3" name="Rectangle 2"/>
          <p:cNvSpPr/>
          <p:nvPr/>
        </p:nvSpPr>
        <p:spPr>
          <a:xfrm>
            <a:off x="1745972" y="1877558"/>
            <a:ext cx="8700053" cy="2769989"/>
          </a:xfrm>
          <a:prstGeom prst="rect">
            <a:avLst/>
          </a:prstGeom>
        </p:spPr>
        <p:txBody>
          <a:bodyPr wrap="square">
            <a:spAutoFit/>
          </a:bodyPr>
          <a:lstStyle/>
          <a:p>
            <a:pPr marL="514350" indent="-514350">
              <a:lnSpc>
                <a:spcPct val="150000"/>
              </a:lnSpc>
              <a:spcBef>
                <a:spcPts val="1800"/>
              </a:spcBef>
              <a:buSzPct val="200000"/>
              <a:buFont typeface="+mj-lt"/>
              <a:buAutoNum type="arabicPeriod"/>
            </a:pPr>
            <a:r>
              <a:rPr lang="en-US" sz="3200" dirty="0"/>
              <a:t>  Limited appreciation of the value of RCTs</a:t>
            </a:r>
          </a:p>
          <a:p>
            <a:pPr marL="514350" indent="-514350">
              <a:lnSpc>
                <a:spcPct val="150000"/>
              </a:lnSpc>
              <a:spcBef>
                <a:spcPts val="1800"/>
              </a:spcBef>
              <a:buSzPct val="200000"/>
              <a:buFont typeface="+mj-lt"/>
              <a:buAutoNum type="arabicPeriod"/>
            </a:pPr>
            <a:r>
              <a:rPr lang="en-US" sz="3200" dirty="0"/>
              <a:t>  Lack of equipoise</a:t>
            </a:r>
          </a:p>
          <a:p>
            <a:pPr marL="514350" indent="-514350">
              <a:lnSpc>
                <a:spcPct val="150000"/>
              </a:lnSpc>
              <a:spcBef>
                <a:spcPts val="1800"/>
              </a:spcBef>
              <a:buSzPct val="200000"/>
              <a:buFont typeface="+mj-lt"/>
              <a:buAutoNum type="arabicPeriod"/>
            </a:pPr>
            <a:r>
              <a:rPr lang="en-US" sz="3200" dirty="0"/>
              <a:t>  Inherent surgical culture</a:t>
            </a:r>
          </a:p>
        </p:txBody>
      </p:sp>
    </p:spTree>
    <p:extLst>
      <p:ext uri="{BB962C8B-B14F-4D97-AF65-F5344CB8AC3E}">
        <p14:creationId xmlns:p14="http://schemas.microsoft.com/office/powerpoint/2010/main" val="2102516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AB45A142-4255-493C-8284-5D566C121B1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74237" y="914400"/>
            <a:ext cx="3657600" cy="28875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800" kern="1200">
                <a:solidFill>
                  <a:srgbClr val="FFFFFF"/>
                </a:solidFill>
                <a:latin typeface="+mj-lt"/>
                <a:ea typeface="+mj-ea"/>
                <a:cs typeface="+mj-cs"/>
              </a:rPr>
              <a:t>Limited appreciation of the value of RCTs</a:t>
            </a:r>
          </a:p>
        </p:txBody>
      </p:sp>
      <p:cxnSp>
        <p:nvCxnSpPr>
          <p:cNvPr id="10" name="Straight Connector 9">
            <a:extLst>
              <a:ext uri="{FF2B5EF4-FFF2-40B4-BE49-F238E27FC236}">
                <a16:creationId xmlns="" xmlns:a16="http://schemas.microsoft.com/office/drawing/2014/main" id="{38FB9660-F42F-4313-BBC4-47C007FE484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pSp>
        <p:nvGrpSpPr>
          <p:cNvPr id="61" name="Group 60"/>
          <p:cNvGrpSpPr/>
          <p:nvPr/>
        </p:nvGrpSpPr>
        <p:grpSpPr>
          <a:xfrm>
            <a:off x="5771260" y="817704"/>
            <a:ext cx="4945224" cy="5122269"/>
            <a:chOff x="6120882" y="737022"/>
            <a:chExt cx="4945224" cy="5122269"/>
          </a:xfrm>
        </p:grpSpPr>
        <p:sp>
          <p:nvSpPr>
            <p:cNvPr id="60" name="Trapezoid 59"/>
            <p:cNvSpPr/>
            <p:nvPr/>
          </p:nvSpPr>
          <p:spPr>
            <a:xfrm>
              <a:off x="8017819" y="1379394"/>
              <a:ext cx="1159971" cy="633236"/>
            </a:xfrm>
            <a:prstGeom prst="trapezoid">
              <a:avLst>
                <a:gd name="adj" fmla="val 47864"/>
              </a:avLst>
            </a:prstGeom>
            <a:solidFill>
              <a:srgbClr val="4040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riangle 4"/>
            <p:cNvSpPr/>
            <p:nvPr/>
          </p:nvSpPr>
          <p:spPr>
            <a:xfrm>
              <a:off x="6120882" y="819291"/>
              <a:ext cx="4945224" cy="5040000"/>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6421821" y="5235487"/>
              <a:ext cx="4330262"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26621" y="4608284"/>
              <a:ext cx="372066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031421" y="3984482"/>
              <a:ext cx="3132083"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1"/>
              <a:endCxn id="5" idx="5"/>
            </p:cNvCxnSpPr>
            <p:nvPr/>
          </p:nvCxnSpPr>
          <p:spPr>
            <a:xfrm>
              <a:off x="7357188" y="3339291"/>
              <a:ext cx="247261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86136" y="2668223"/>
              <a:ext cx="1828799" cy="37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017819" y="2012630"/>
              <a:ext cx="115997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304284" y="1383270"/>
              <a:ext cx="5678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026445" y="5363906"/>
              <a:ext cx="1134093" cy="369332"/>
            </a:xfrm>
            <a:prstGeom prst="rect">
              <a:avLst/>
            </a:prstGeom>
            <a:noFill/>
          </p:spPr>
          <p:txBody>
            <a:bodyPr wrap="none" rtlCol="0">
              <a:spAutoFit/>
            </a:bodyPr>
            <a:lstStyle/>
            <a:p>
              <a:pPr algn="ctr"/>
              <a:r>
                <a:rPr lang="en-US" smtClean="0"/>
                <a:t>Anecdotal</a:t>
              </a:r>
              <a:endParaRPr lang="en-US"/>
            </a:p>
          </p:txBody>
        </p:sp>
        <p:sp>
          <p:nvSpPr>
            <p:cNvPr id="39" name="TextBox 38"/>
            <p:cNvSpPr txBox="1"/>
            <p:nvPr/>
          </p:nvSpPr>
          <p:spPr>
            <a:xfrm>
              <a:off x="6974652" y="4733117"/>
              <a:ext cx="3237681" cy="369332"/>
            </a:xfrm>
            <a:prstGeom prst="rect">
              <a:avLst/>
            </a:prstGeom>
            <a:noFill/>
          </p:spPr>
          <p:txBody>
            <a:bodyPr wrap="none" rtlCol="0">
              <a:spAutoFit/>
            </a:bodyPr>
            <a:lstStyle/>
            <a:p>
              <a:pPr algn="ctr"/>
              <a:r>
                <a:rPr lang="en-US" dirty="0" smtClean="0"/>
                <a:t>Ideas, expert opinions, editorials</a:t>
              </a:r>
              <a:endParaRPr lang="en-US" dirty="0"/>
            </a:p>
          </p:txBody>
        </p:sp>
        <p:sp>
          <p:nvSpPr>
            <p:cNvPr id="40" name="TextBox 39"/>
            <p:cNvSpPr txBox="1"/>
            <p:nvPr/>
          </p:nvSpPr>
          <p:spPr>
            <a:xfrm>
              <a:off x="7909832" y="4113684"/>
              <a:ext cx="1342675" cy="369332"/>
            </a:xfrm>
            <a:prstGeom prst="rect">
              <a:avLst/>
            </a:prstGeom>
            <a:noFill/>
          </p:spPr>
          <p:txBody>
            <a:bodyPr wrap="none" rtlCol="0">
              <a:spAutoFit/>
            </a:bodyPr>
            <a:lstStyle/>
            <a:p>
              <a:pPr algn="ctr"/>
              <a:r>
                <a:rPr lang="en-US" dirty="0" smtClean="0"/>
                <a:t>Case studies</a:t>
              </a:r>
              <a:endParaRPr lang="en-US" dirty="0"/>
            </a:p>
          </p:txBody>
        </p:sp>
        <p:sp>
          <p:nvSpPr>
            <p:cNvPr id="41" name="TextBox 40"/>
            <p:cNvSpPr txBox="1"/>
            <p:nvPr/>
          </p:nvSpPr>
          <p:spPr>
            <a:xfrm>
              <a:off x="7431263" y="3464473"/>
              <a:ext cx="2333524" cy="369332"/>
            </a:xfrm>
            <a:prstGeom prst="rect">
              <a:avLst/>
            </a:prstGeom>
            <a:noFill/>
          </p:spPr>
          <p:txBody>
            <a:bodyPr wrap="none" rtlCol="0">
              <a:spAutoFit/>
            </a:bodyPr>
            <a:lstStyle/>
            <a:p>
              <a:pPr algn="ctr"/>
              <a:r>
                <a:rPr lang="en-US" dirty="0" smtClean="0"/>
                <a:t>Cross sectional surveys</a:t>
              </a:r>
              <a:endParaRPr lang="en-US" dirty="0"/>
            </a:p>
          </p:txBody>
        </p:sp>
        <p:sp>
          <p:nvSpPr>
            <p:cNvPr id="42" name="TextBox 41"/>
            <p:cNvSpPr txBox="1"/>
            <p:nvPr/>
          </p:nvSpPr>
          <p:spPr>
            <a:xfrm>
              <a:off x="7556349" y="2823931"/>
              <a:ext cx="2061205" cy="369332"/>
            </a:xfrm>
            <a:prstGeom prst="rect">
              <a:avLst/>
            </a:prstGeom>
            <a:noFill/>
          </p:spPr>
          <p:txBody>
            <a:bodyPr wrap="none" rtlCol="0">
              <a:spAutoFit/>
            </a:bodyPr>
            <a:lstStyle/>
            <a:p>
              <a:pPr algn="ctr"/>
              <a:r>
                <a:rPr lang="en-US" dirty="0" smtClean="0"/>
                <a:t>Case control studies</a:t>
              </a:r>
              <a:endParaRPr lang="en-US" dirty="0"/>
            </a:p>
          </p:txBody>
        </p:sp>
        <p:sp>
          <p:nvSpPr>
            <p:cNvPr id="43" name="TextBox 42"/>
            <p:cNvSpPr txBox="1"/>
            <p:nvPr/>
          </p:nvSpPr>
          <p:spPr>
            <a:xfrm>
              <a:off x="7818762" y="2169770"/>
              <a:ext cx="1549463" cy="369332"/>
            </a:xfrm>
            <a:prstGeom prst="rect">
              <a:avLst/>
            </a:prstGeom>
            <a:noFill/>
          </p:spPr>
          <p:txBody>
            <a:bodyPr wrap="none" rtlCol="0">
              <a:spAutoFit/>
            </a:bodyPr>
            <a:lstStyle/>
            <a:p>
              <a:pPr algn="ctr"/>
              <a:r>
                <a:rPr lang="en-US" dirty="0" smtClean="0"/>
                <a:t>Cohort studies</a:t>
              </a:r>
              <a:endParaRPr lang="en-US" dirty="0"/>
            </a:p>
          </p:txBody>
        </p:sp>
        <p:sp>
          <p:nvSpPr>
            <p:cNvPr id="44" name="TextBox 43"/>
            <p:cNvSpPr txBox="1"/>
            <p:nvPr/>
          </p:nvSpPr>
          <p:spPr>
            <a:xfrm>
              <a:off x="8278406" y="1525786"/>
              <a:ext cx="617092" cy="369332"/>
            </a:xfrm>
            <a:prstGeom prst="rect">
              <a:avLst/>
            </a:prstGeom>
            <a:noFill/>
          </p:spPr>
          <p:txBody>
            <a:bodyPr wrap="none" rtlCol="0">
              <a:spAutoFit/>
            </a:bodyPr>
            <a:lstStyle/>
            <a:p>
              <a:pPr algn="ctr"/>
              <a:r>
                <a:rPr lang="en-US" dirty="0" smtClean="0">
                  <a:solidFill>
                    <a:schemeClr val="bg1"/>
                  </a:solidFill>
                </a:rPr>
                <a:t>RCTs</a:t>
              </a:r>
              <a:endParaRPr lang="en-US" dirty="0">
                <a:solidFill>
                  <a:schemeClr val="bg1"/>
                </a:solidFill>
              </a:endParaRPr>
            </a:p>
          </p:txBody>
        </p:sp>
        <p:sp>
          <p:nvSpPr>
            <p:cNvPr id="45" name="TextBox 44"/>
            <p:cNvSpPr txBox="1"/>
            <p:nvPr/>
          </p:nvSpPr>
          <p:spPr>
            <a:xfrm>
              <a:off x="8660881" y="737022"/>
              <a:ext cx="1994007" cy="584775"/>
            </a:xfrm>
            <a:prstGeom prst="rect">
              <a:avLst/>
            </a:prstGeom>
            <a:noFill/>
          </p:spPr>
          <p:txBody>
            <a:bodyPr wrap="none" rtlCol="0">
              <a:spAutoFit/>
            </a:bodyPr>
            <a:lstStyle/>
            <a:p>
              <a:pPr algn="ctr"/>
              <a:r>
                <a:rPr lang="en-US" sz="1600" dirty="0" smtClean="0"/>
                <a:t>Systematic reviews </a:t>
              </a:r>
              <a:r>
                <a:rPr lang="en-US" sz="1600" smtClean="0"/>
                <a:t>&amp; </a:t>
              </a:r>
              <a:endParaRPr lang="en-US" sz="1600" smtClean="0"/>
            </a:p>
            <a:p>
              <a:pPr algn="ctr"/>
              <a:r>
                <a:rPr lang="en-US" sz="1600" dirty="0" smtClean="0"/>
                <a:t>Meta-analyses</a:t>
              </a:r>
              <a:endParaRPr lang="en-US" sz="1600" dirty="0"/>
            </a:p>
          </p:txBody>
        </p:sp>
      </p:grpSp>
    </p:spTree>
    <p:extLst>
      <p:ext uri="{BB962C8B-B14F-4D97-AF65-F5344CB8AC3E}">
        <p14:creationId xmlns:p14="http://schemas.microsoft.com/office/powerpoint/2010/main" val="107189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19626</TotalTime>
  <Words>2218</Words>
  <Application>Microsoft Macintosh PowerPoint</Application>
  <PresentationFormat>Widescreen</PresentationFormat>
  <Paragraphs>161</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Calibri Light</vt:lpstr>
      <vt:lpstr>Mangal</vt:lpstr>
      <vt:lpstr>Times New Roman</vt:lpstr>
      <vt:lpstr>Arial</vt:lpstr>
      <vt:lpstr>Office Theme</vt:lpstr>
      <vt:lpstr>Surgeons’ lack of understanding of levels of evidence and trial methodology is a major barrier to RCTs in breast surgery.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Surgeons’ lack of understanding of levels of evidence and trial methodology is a major barrier to RCTs in breast surgery</dc:title>
  <dc:creator>Gareth davies</dc:creator>
  <cp:lastModifiedBy>Gareth davies</cp:lastModifiedBy>
  <cp:revision>77</cp:revision>
  <dcterms:created xsi:type="dcterms:W3CDTF">2019-03-13T14:31:34Z</dcterms:created>
  <dcterms:modified xsi:type="dcterms:W3CDTF">2019-05-22T14:06:41Z</dcterms:modified>
</cp:coreProperties>
</file>